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82" r:id="rId2"/>
    <p:sldId id="257" r:id="rId3"/>
    <p:sldId id="258" r:id="rId4"/>
    <p:sldId id="259" r:id="rId5"/>
    <p:sldId id="293" r:id="rId6"/>
    <p:sldId id="300" r:id="rId7"/>
    <p:sldId id="260" r:id="rId8"/>
    <p:sldId id="261" r:id="rId9"/>
    <p:sldId id="296" r:id="rId10"/>
    <p:sldId id="262" r:id="rId11"/>
    <p:sldId id="290" r:id="rId12"/>
    <p:sldId id="263" r:id="rId13"/>
    <p:sldId id="268" r:id="rId14"/>
    <p:sldId id="284" r:id="rId15"/>
    <p:sldId id="269" r:id="rId16"/>
    <p:sldId id="270" r:id="rId17"/>
    <p:sldId id="271" r:id="rId18"/>
    <p:sldId id="285" r:id="rId19"/>
    <p:sldId id="274" r:id="rId20"/>
    <p:sldId id="275" r:id="rId21"/>
    <p:sldId id="276" r:id="rId22"/>
    <p:sldId id="277" r:id="rId23"/>
    <p:sldId id="278" r:id="rId24"/>
    <p:sldId id="279" r:id="rId25"/>
    <p:sldId id="297" r:id="rId26"/>
    <p:sldId id="299" r:id="rId27"/>
    <p:sldId id="281" r:id="rId28"/>
    <p:sldId id="280" r:id="rId29"/>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75830" autoAdjust="0"/>
  </p:normalViewPr>
  <p:slideViewPr>
    <p:cSldViewPr snapToGrid="0">
      <p:cViewPr varScale="1">
        <p:scale>
          <a:sx n="56" d="100"/>
          <a:sy n="56" d="100"/>
        </p:scale>
        <p:origin x="162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6510988854704"/>
          <c:y val="2.9518158367739847E-3"/>
          <c:w val="0.51663463942007248"/>
          <c:h val="0.96369384029360228"/>
        </c:manualLayout>
      </c:layout>
      <c:pieChart>
        <c:varyColors val="1"/>
        <c:ser>
          <c:idx val="0"/>
          <c:order val="0"/>
          <c:dPt>
            <c:idx val="0"/>
            <c:bubble3D val="0"/>
            <c:spPr>
              <a:solidFill>
                <a:schemeClr val="accent2"/>
              </a:solidFill>
              <a:ln>
                <a:noFill/>
              </a:ln>
              <a:effectLst>
                <a:outerShdw blurRad="317500" algn="ctr" rotWithShape="0">
                  <a:prstClr val="black">
                    <a:alpha val="25000"/>
                  </a:prstClr>
                </a:outerShdw>
              </a:effectLst>
            </c:spPr>
          </c:dPt>
          <c:dPt>
            <c:idx val="1"/>
            <c:bubble3D val="0"/>
            <c:spPr>
              <a:solidFill>
                <a:schemeClr val="accent4"/>
              </a:solidFill>
              <a:ln>
                <a:noFill/>
              </a:ln>
              <a:effectLst>
                <a:outerShdw blurRad="317500" algn="ctr" rotWithShape="0">
                  <a:prstClr val="black">
                    <a:alpha val="25000"/>
                  </a:prstClr>
                </a:outerShdw>
              </a:effectLst>
            </c:spPr>
          </c:dPt>
          <c:dPt>
            <c:idx val="2"/>
            <c:bubble3D val="0"/>
            <c:spPr>
              <a:solidFill>
                <a:schemeClr val="accent6"/>
              </a:solidFill>
              <a:ln>
                <a:noFill/>
              </a:ln>
              <a:effectLst>
                <a:outerShdw blurRad="317500" algn="ctr" rotWithShape="0">
                  <a:prstClr val="black">
                    <a:alpha val="25000"/>
                  </a:prstClr>
                </a:outerShdw>
              </a:effectLst>
            </c:spPr>
          </c:dPt>
          <c:dPt>
            <c:idx val="3"/>
            <c:bubble3D val="0"/>
            <c:spPr>
              <a:solidFill>
                <a:schemeClr val="accent2">
                  <a:lumMod val="60000"/>
                </a:schemeClr>
              </a:solidFill>
              <a:ln>
                <a:noFill/>
              </a:ln>
              <a:effectLst>
                <a:outerShdw blurRad="317500" algn="ctr" rotWithShape="0">
                  <a:prstClr val="black">
                    <a:alpha val="25000"/>
                  </a:prstClr>
                </a:outerShdw>
              </a:effectLst>
            </c:spPr>
          </c:dPt>
          <c:dPt>
            <c:idx val="4"/>
            <c:bubble3D val="0"/>
            <c:spPr>
              <a:solidFill>
                <a:schemeClr val="accent4">
                  <a:lumMod val="60000"/>
                </a:schemeClr>
              </a:solidFill>
              <a:ln>
                <a:noFill/>
              </a:ln>
              <a:effectLst>
                <a:outerShdw blurRad="317500" algn="ctr" rotWithShape="0">
                  <a:prstClr val="black">
                    <a:alpha val="25000"/>
                  </a:prstClr>
                </a:outerShdw>
              </a:effectLst>
            </c:spPr>
          </c:dPt>
          <c:dPt>
            <c:idx val="5"/>
            <c:bubble3D val="0"/>
            <c:spPr>
              <a:solidFill>
                <a:schemeClr val="accent6">
                  <a:lumMod val="60000"/>
                </a:schemeClr>
              </a:solidFill>
              <a:ln>
                <a:noFill/>
              </a:ln>
              <a:effectLst>
                <a:outerShdw blurRad="317500" algn="ctr" rotWithShape="0">
                  <a:prstClr val="black">
                    <a:alpha val="25000"/>
                  </a:prstClr>
                </a:outerShdw>
              </a:effectLst>
            </c:spPr>
          </c:dPt>
          <c:dLbls>
            <c:dLbl>
              <c:idx val="2"/>
              <c:layout>
                <c:manualLayout>
                  <c:x val="-2.7777777777777779E-3"/>
                  <c:y val="0.1527777777777777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0555555555555556"/>
                  <c:y val="0.1898148148148147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6111111111111112"/>
                  <c:y val="0.15740740740740741"/>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
                  <c:y val="1.388888888888888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25000"/>
                      </a:schemeClr>
                    </a:solidFill>
                    <a:latin typeface="+mn-lt"/>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Sheet1!$A$29:$A$34</c:f>
              <c:strCache>
                <c:ptCount val="6"/>
                <c:pt idx="0">
                  <c:v>Human Services</c:v>
                </c:pt>
                <c:pt idx="1">
                  <c:v>Education</c:v>
                </c:pt>
                <c:pt idx="2">
                  <c:v>Arts, Culture, and Humanities</c:v>
                </c:pt>
                <c:pt idx="3">
                  <c:v>Health</c:v>
                </c:pt>
                <c:pt idx="4">
                  <c:v>Public and Societal Benefit</c:v>
                </c:pt>
                <c:pt idx="5">
                  <c:v>Environment and Animals</c:v>
                </c:pt>
              </c:strCache>
            </c:strRef>
          </c:cat>
          <c:val>
            <c:numRef>
              <c:f>Sheet1!$B$29:$B$34</c:f>
              <c:numCache>
                <c:formatCode>#,##0_);\(#,##0\)</c:formatCode>
                <c:ptCount val="6"/>
                <c:pt idx="0">
                  <c:v>229</c:v>
                </c:pt>
                <c:pt idx="1">
                  <c:v>254</c:v>
                </c:pt>
                <c:pt idx="2">
                  <c:v>143</c:v>
                </c:pt>
                <c:pt idx="3">
                  <c:v>122</c:v>
                </c:pt>
                <c:pt idx="4">
                  <c:v>83</c:v>
                </c:pt>
                <c:pt idx="5">
                  <c:v>89</c:v>
                </c:pt>
              </c:numCache>
            </c:numRef>
          </c:val>
        </c:ser>
        <c:ser>
          <c:idx val="1"/>
          <c:order val="1"/>
          <c:dPt>
            <c:idx val="0"/>
            <c:bubble3D val="0"/>
            <c:spPr>
              <a:solidFill>
                <a:schemeClr val="accent2"/>
              </a:solidFill>
              <a:ln>
                <a:noFill/>
              </a:ln>
              <a:effectLst>
                <a:outerShdw blurRad="317500" algn="ctr" rotWithShape="0">
                  <a:prstClr val="black">
                    <a:alpha val="25000"/>
                  </a:prstClr>
                </a:outerShdw>
              </a:effectLst>
            </c:spPr>
          </c:dPt>
          <c:dPt>
            <c:idx val="1"/>
            <c:bubble3D val="0"/>
            <c:spPr>
              <a:solidFill>
                <a:schemeClr val="accent4"/>
              </a:solidFill>
              <a:ln>
                <a:noFill/>
              </a:ln>
              <a:effectLst>
                <a:outerShdw blurRad="317500" algn="ctr" rotWithShape="0">
                  <a:prstClr val="black">
                    <a:alpha val="25000"/>
                  </a:prstClr>
                </a:outerShdw>
              </a:effectLst>
            </c:spPr>
          </c:dPt>
          <c:dPt>
            <c:idx val="2"/>
            <c:bubble3D val="0"/>
            <c:spPr>
              <a:solidFill>
                <a:schemeClr val="accent6"/>
              </a:solidFill>
              <a:ln>
                <a:noFill/>
              </a:ln>
              <a:effectLst>
                <a:outerShdw blurRad="317500" algn="ctr" rotWithShape="0">
                  <a:prstClr val="black">
                    <a:alpha val="25000"/>
                  </a:prstClr>
                </a:outerShdw>
              </a:effectLst>
            </c:spPr>
          </c:dPt>
          <c:dPt>
            <c:idx val="3"/>
            <c:bubble3D val="0"/>
            <c:spPr>
              <a:solidFill>
                <a:schemeClr val="accent2">
                  <a:lumMod val="60000"/>
                </a:schemeClr>
              </a:solidFill>
              <a:ln>
                <a:noFill/>
              </a:ln>
              <a:effectLst>
                <a:outerShdw blurRad="317500" algn="ctr" rotWithShape="0">
                  <a:prstClr val="black">
                    <a:alpha val="25000"/>
                  </a:prstClr>
                </a:outerShdw>
              </a:effectLst>
            </c:spPr>
          </c:dPt>
          <c:dPt>
            <c:idx val="4"/>
            <c:bubble3D val="0"/>
            <c:spPr>
              <a:solidFill>
                <a:schemeClr val="accent4">
                  <a:lumMod val="60000"/>
                </a:schemeClr>
              </a:solidFill>
              <a:ln>
                <a:noFill/>
              </a:ln>
              <a:effectLst>
                <a:outerShdw blurRad="317500" algn="ctr" rotWithShape="0">
                  <a:prstClr val="black">
                    <a:alpha val="25000"/>
                  </a:prstClr>
                </a:outerShdw>
              </a:effectLst>
            </c:spPr>
          </c:dPt>
          <c:dPt>
            <c:idx val="5"/>
            <c:bubble3D val="0"/>
            <c:spPr>
              <a:solidFill>
                <a:schemeClr val="accent6">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Sheet1!$A$29:$A$34</c:f>
              <c:strCache>
                <c:ptCount val="6"/>
                <c:pt idx="0">
                  <c:v>Human Services</c:v>
                </c:pt>
                <c:pt idx="1">
                  <c:v>Education</c:v>
                </c:pt>
                <c:pt idx="2">
                  <c:v>Arts, Culture, and Humanities</c:v>
                </c:pt>
                <c:pt idx="3">
                  <c:v>Health</c:v>
                </c:pt>
                <c:pt idx="4">
                  <c:v>Public and Societal Benefit</c:v>
                </c:pt>
                <c:pt idx="5">
                  <c:v>Environment and Animals</c:v>
                </c:pt>
              </c:strCache>
            </c:strRef>
          </c:cat>
          <c:val>
            <c:numRef>
              <c:f>Sheet1!$C$29:$C$34</c:f>
              <c:numCache>
                <c:formatCode>0.0</c:formatCode>
                <c:ptCount val="6"/>
                <c:pt idx="0">
                  <c:v>24.9</c:v>
                </c:pt>
                <c:pt idx="1">
                  <c:v>27.6</c:v>
                </c:pt>
                <c:pt idx="2">
                  <c:v>15.5</c:v>
                </c:pt>
                <c:pt idx="3">
                  <c:v>13.3</c:v>
                </c:pt>
                <c:pt idx="4">
                  <c:v>9</c:v>
                </c:pt>
                <c:pt idx="5">
                  <c:v>9.6999999999999993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030190478054018E-2"/>
          <c:y val="1.7181305321069099E-2"/>
          <c:w val="0.961969809521946"/>
          <c:h val="0.92589218155163033"/>
        </c:manualLayout>
      </c:layout>
      <c:bar3DChart>
        <c:barDir val="col"/>
        <c:grouping val="clustered"/>
        <c:varyColors val="0"/>
        <c:ser>
          <c:idx val="0"/>
          <c:order val="0"/>
          <c:tx>
            <c:strRef>
              <c:f>'2014 Data Tables&amp;Charts'!$C$46</c:f>
              <c:strCache>
                <c:ptCount val="1"/>
                <c:pt idx="0">
                  <c:v>Anne Arundel County</c:v>
                </c:pt>
              </c:strCache>
            </c:strRef>
          </c:tx>
          <c:spPr>
            <a:solidFill>
              <a:srgbClr val="5F1740"/>
            </a:solidFill>
            <a:ln>
              <a:solidFill>
                <a:srgbClr val="5F1740"/>
              </a:solidFill>
            </a:ln>
            <a:effectLst/>
            <a:sp3d>
              <a:contourClr>
                <a:srgbClr val="5F1740"/>
              </a:contourClr>
            </a:sp3d>
          </c:spPr>
          <c:invertIfNegative val="0"/>
          <c:dLbls>
            <c:dLbl>
              <c:idx val="0"/>
              <c:layout>
                <c:manualLayout>
                  <c:x val="-7.2881729824328502E-3"/>
                  <c:y val="-1.42207053469852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66107677189258E-2"/>
                  <c:y val="-1.137654001780583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203442175405955E-2"/>
                  <c:y val="-1.990898748577929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7458075789194362E-3"/>
                  <c:y val="-2.275312855517633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9152691929731451E-3"/>
                  <c:y val="-1.433618191091052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576345964864659E-3"/>
                  <c:y val="-1.711101278217010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576345964864659E-3"/>
                  <c:y val="-3.0751487817578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5F174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 Data Tables&amp;Charts'!$B$47:$B$53</c:f>
              <c:strCache>
                <c:ptCount val="7"/>
                <c:pt idx="0">
                  <c:v>Less than $25,000</c:v>
                </c:pt>
                <c:pt idx="1">
                  <c:v>$25,000 - 100,000</c:v>
                </c:pt>
                <c:pt idx="2">
                  <c:v>$100,000 - 250,000</c:v>
                </c:pt>
                <c:pt idx="3">
                  <c:v>$250,000 - 500,000</c:v>
                </c:pt>
                <c:pt idx="4">
                  <c:v>$500,000 - 1 Million</c:v>
                </c:pt>
                <c:pt idx="5">
                  <c:v>$1 Million - 5 Million</c:v>
                </c:pt>
                <c:pt idx="6">
                  <c:v>Over $5 Million</c:v>
                </c:pt>
              </c:strCache>
              <c:extLst xmlns:c15="http://schemas.microsoft.com/office/drawing/2012/chart" xmlns:c16r2="http://schemas.microsoft.com/office/drawing/2015/06/chart"/>
            </c:strRef>
          </c:cat>
          <c:val>
            <c:numRef>
              <c:f>'2014 Data Tables&amp;Charts'!$D$47:$D$53</c:f>
              <c:numCache>
                <c:formatCode>0%</c:formatCode>
                <c:ptCount val="7"/>
                <c:pt idx="0">
                  <c:v>0.65701802293828504</c:v>
                </c:pt>
                <c:pt idx="1">
                  <c:v>0.11250682687056253</c:v>
                </c:pt>
                <c:pt idx="2">
                  <c:v>8.4653194975423271E-2</c:v>
                </c:pt>
                <c:pt idx="3">
                  <c:v>4.5876570180229385E-2</c:v>
                </c:pt>
                <c:pt idx="4">
                  <c:v>2.4030584380120151E-2</c:v>
                </c:pt>
                <c:pt idx="5">
                  <c:v>4.2599672310212999E-2</c:v>
                </c:pt>
                <c:pt idx="6">
                  <c:v>3.3315128345166575E-2</c:v>
                </c:pt>
              </c:numCache>
              <c:extLst xmlns:c15="http://schemas.microsoft.com/office/drawing/2012/chart" xmlns:c16r2="http://schemas.microsoft.com/office/drawing/2015/06/chart"/>
            </c:numRef>
          </c:val>
          <c:extLst xmlns:c15="http://schemas.microsoft.com/office/drawing/2012/chart" xmlns:c16r2="http://schemas.microsoft.com/office/drawing/2015/06/chart">
            <c:ext xmlns:c16="http://schemas.microsoft.com/office/drawing/2014/chart" uri="{C3380CC4-5D6E-409C-BE32-E72D297353CC}">
              <c16:uniqueId val="{00000000-ECB6-44E4-BCB9-DA10C9A45BBA}"/>
            </c:ext>
          </c:extLst>
        </c:ser>
        <c:ser>
          <c:idx val="1"/>
          <c:order val="1"/>
          <c:tx>
            <c:strRef>
              <c:f>'2014 Data Tables&amp;Charts'!$E$46</c:f>
              <c:strCache>
                <c:ptCount val="1"/>
                <c:pt idx="0">
                  <c:v>Maryland</c:v>
                </c:pt>
              </c:strCache>
            </c:strRef>
          </c:tx>
          <c:spPr>
            <a:solidFill>
              <a:srgbClr val="4F81BD">
                <a:lumMod val="50000"/>
              </a:srgbClr>
            </a:solidFill>
            <a:ln>
              <a:solidFill>
                <a:srgbClr val="4F81BD">
                  <a:lumMod val="75000"/>
                </a:srgbClr>
              </a:solidFill>
            </a:ln>
            <a:effectLst/>
            <a:sp3d>
              <a:contourClr>
                <a:srgbClr val="4F81BD">
                  <a:lumMod val="75000"/>
                </a:srgbClr>
              </a:contourClr>
            </a:sp3d>
          </c:spPr>
          <c:invertIfNegative val="0"/>
          <c:dLbls>
            <c:dLbl>
              <c:idx val="0"/>
              <c:layout>
                <c:manualLayout>
                  <c:x val="1.9449895589748627E-2"/>
                  <c:y val="-5.6651686311722915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406884350812018E-2"/>
                  <c:y val="-1.14689455287283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491615157838872E-2"/>
                  <c:y val="-1.151514828418959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576345964865619E-2"/>
                  <c:y val="-1.711101278217000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2881729824327566E-3"/>
                  <c:y val="-2.559726962457337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2881729824327566E-3"/>
                  <c:y val="-1.422070534698531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3729037894596114E-3"/>
                  <c:y val="-2.557411366233249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 Data Tables&amp;Charts'!$B$47:$B$53</c:f>
              <c:strCache>
                <c:ptCount val="7"/>
                <c:pt idx="0">
                  <c:v>Less than $25,000</c:v>
                </c:pt>
                <c:pt idx="1">
                  <c:v>$25,000 - 100,000</c:v>
                </c:pt>
                <c:pt idx="2">
                  <c:v>$100,000 - 250,000</c:v>
                </c:pt>
                <c:pt idx="3">
                  <c:v>$250,000 - 500,000</c:v>
                </c:pt>
                <c:pt idx="4">
                  <c:v>$500,000 - 1 Million</c:v>
                </c:pt>
                <c:pt idx="5">
                  <c:v>$1 Million - 5 Million</c:v>
                </c:pt>
                <c:pt idx="6">
                  <c:v>Over $5 Million</c:v>
                </c:pt>
              </c:strCache>
            </c:strRef>
          </c:cat>
          <c:val>
            <c:numRef>
              <c:f>'2014 Data Tables&amp;Charts'!$F$47:$F$53</c:f>
              <c:numCache>
                <c:formatCode>0%</c:formatCode>
                <c:ptCount val="7"/>
                <c:pt idx="0">
                  <c:v>0.67380088673921801</c:v>
                </c:pt>
                <c:pt idx="1">
                  <c:v>9.8952035469568725E-2</c:v>
                </c:pt>
                <c:pt idx="2">
                  <c:v>7.1221281741233378E-2</c:v>
                </c:pt>
                <c:pt idx="3">
                  <c:v>4.0185409109230151E-2</c:v>
                </c:pt>
                <c:pt idx="4">
                  <c:v>3.3172108020959289E-2</c:v>
                </c:pt>
                <c:pt idx="5">
                  <c:v>4.9093107617896009E-2</c:v>
                </c:pt>
                <c:pt idx="6">
                  <c:v>3.3575171301894399E-2</c:v>
                </c:pt>
              </c:numCache>
            </c:numRef>
          </c:val>
          <c:extLst xmlns:c16r2="http://schemas.microsoft.com/office/drawing/2015/06/chart">
            <c:ext xmlns:c16="http://schemas.microsoft.com/office/drawing/2014/chart" uri="{C3380CC4-5D6E-409C-BE32-E72D297353CC}">
              <c16:uniqueId val="{00000001-ECB6-44E4-BCB9-DA10C9A45BBA}"/>
            </c:ext>
          </c:extLst>
        </c:ser>
        <c:dLbls>
          <c:showLegendKey val="0"/>
          <c:showVal val="0"/>
          <c:showCatName val="0"/>
          <c:showSerName val="0"/>
          <c:showPercent val="0"/>
          <c:showBubbleSize val="0"/>
        </c:dLbls>
        <c:gapWidth val="150"/>
        <c:shape val="box"/>
        <c:axId val="244104312"/>
        <c:axId val="243676624"/>
        <c:axId val="0"/>
        <c:extLst xmlns:c16r2="http://schemas.microsoft.com/office/drawing/2015/06/chart"/>
      </c:bar3DChart>
      <c:catAx>
        <c:axId val="2441043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5F1740"/>
                </a:solidFill>
                <a:latin typeface="Arial" panose="020B0604020202020204" pitchFamily="34" charset="0"/>
                <a:ea typeface="+mn-ea"/>
                <a:cs typeface="Arial" panose="020B0604020202020204" pitchFamily="34" charset="0"/>
              </a:defRPr>
            </a:pPr>
            <a:endParaRPr lang="en-US"/>
          </a:p>
        </c:txPr>
        <c:crossAx val="243676624"/>
        <c:crosses val="autoZero"/>
        <c:auto val="1"/>
        <c:lblAlgn val="ctr"/>
        <c:lblOffset val="100"/>
        <c:noMultiLvlLbl val="0"/>
      </c:catAx>
      <c:valAx>
        <c:axId val="243676624"/>
        <c:scaling>
          <c:orientation val="minMax"/>
        </c:scaling>
        <c:delete val="1"/>
        <c:axPos val="l"/>
        <c:majorGridlines>
          <c:spPr>
            <a:ln w="9525" cap="flat" cmpd="sng" algn="ctr">
              <a:noFill/>
              <a:round/>
            </a:ln>
            <a:effectLst/>
          </c:spPr>
        </c:majorGridlines>
        <c:numFmt formatCode="0%" sourceLinked="1"/>
        <c:majorTickMark val="in"/>
        <c:minorTickMark val="none"/>
        <c:tickLblPos val="nextTo"/>
        <c:crossAx val="244104312"/>
        <c:crosses val="autoZero"/>
        <c:crossBetween val="between"/>
      </c:valAx>
      <c:spPr>
        <a:noFill/>
        <a:ln w="25400">
          <a:noFill/>
        </a:ln>
        <a:effectLst/>
      </c:spPr>
    </c:plotArea>
    <c:legend>
      <c:legendPos val="t"/>
      <c:legendEntry>
        <c:idx val="1"/>
        <c:txPr>
          <a:bodyPr rot="0" spcFirstLastPara="1" vertOverflow="ellipsis" vert="horz" wrap="square" anchor="ctr" anchorCtr="1"/>
          <a:lstStyle/>
          <a:p>
            <a:pPr>
              <a:defRPr sz="14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4502034146295548"/>
          <c:y val="0.11408015644963813"/>
          <c:w val="0.1955091716938159"/>
          <c:h val="0.2506529670268925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F174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5895E-88E7-47C6-96BC-ACA69E1F2BF6}" type="datetimeFigureOut">
              <a:rPr lang="en-US" smtClean="0"/>
              <a:t>10/18/2016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C6557-4635-4D91-A15A-37C135BB3F71}" type="slidenum">
              <a:rPr lang="en-US" smtClean="0"/>
              <a:t>‹#›</a:t>
            </a:fld>
            <a:endParaRPr lang="en-US"/>
          </a:p>
        </p:txBody>
      </p:sp>
    </p:spTree>
    <p:extLst>
      <p:ext uri="{BB962C8B-B14F-4D97-AF65-F5344CB8AC3E}">
        <p14:creationId xmlns:p14="http://schemas.microsoft.com/office/powerpoint/2010/main" val="191579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84722766"/>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72208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800" dirty="0">
                <a:latin typeface="Arial" panose="020B0604020202020204" pitchFamily="34" charset="0"/>
                <a:cs typeface="Arial" panose="020B0604020202020204" pitchFamily="34" charset="0"/>
              </a:rPr>
              <a:t>Nonprofits provide jobs</a:t>
            </a:r>
            <a:r>
              <a:rPr lang="en-US" sz="180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a:t>
            </a:r>
            <a:r>
              <a:rPr lang="en-US" sz="1800" baseline="0" dirty="0">
                <a:latin typeface="Arial" panose="020B0604020202020204" pitchFamily="34" charset="0"/>
                <a:cs typeface="Arial" panose="020B0604020202020204" pitchFamily="34" charset="0"/>
              </a:rPr>
              <a:t> sector employs</a:t>
            </a:r>
            <a:r>
              <a:rPr sz="1800" dirty="0">
                <a:latin typeface="Arial" panose="020B0604020202020204" pitchFamily="34" charset="0"/>
                <a:cs typeface="Arial" panose="020B0604020202020204" pitchFamily="34" charset="0"/>
              </a:rPr>
              <a:t> almost 650,000 workers in the region — almost 10 percent of the region’s total workforce</a:t>
            </a:r>
            <a:r>
              <a:rPr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lvl="0">
              <a:defRPr sz="1800"/>
            </a:pPr>
            <a:endParaRPr lang="en-US" sz="1800" dirty="0" smtClean="0">
              <a:latin typeface="Arial" panose="020B0604020202020204" pitchFamily="34" charset="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sz="1800"/>
            </a:pPr>
            <a:r>
              <a:rPr lang="en-US" sz="1800" b="0" i="0" dirty="0" smtClean="0">
                <a:effectLst/>
                <a:latin typeface="Arial" panose="020B0604020202020204" pitchFamily="34" charset="0"/>
                <a:cs typeface="Arial" panose="020B0604020202020204" pitchFamily="34" charset="0"/>
                <a:sym typeface="Calibri"/>
              </a:rPr>
              <a:t>From 2007 to 2012,</a:t>
            </a:r>
            <a:r>
              <a:rPr lang="en-US" sz="1800" b="0" i="0" baseline="0" dirty="0" smtClean="0">
                <a:effectLst/>
                <a:latin typeface="Arial" panose="020B0604020202020204" pitchFamily="34" charset="0"/>
                <a:cs typeface="Arial" panose="020B0604020202020204" pitchFamily="34" charset="0"/>
                <a:sym typeface="Calibri"/>
              </a:rPr>
              <a:t> n</a:t>
            </a:r>
            <a:r>
              <a:rPr lang="en-US" sz="1800" b="0" i="0" dirty="0" smtClean="0">
                <a:effectLst/>
                <a:latin typeface="Arial" panose="020B0604020202020204" pitchFamily="34" charset="0"/>
                <a:cs typeface="Arial" panose="020B0604020202020204" pitchFamily="34" charset="0"/>
                <a:sym typeface="Calibri"/>
              </a:rPr>
              <a:t>onprofit employment in the region increased on average by 11 percent, while employment in the for-profit sector decreased during the same period by</a:t>
            </a:r>
            <a:r>
              <a:rPr lang="en-US" sz="1800" b="0" i="0" baseline="0" dirty="0" smtClean="0">
                <a:effectLst/>
                <a:latin typeface="Arial" panose="020B0604020202020204" pitchFamily="34" charset="0"/>
                <a:cs typeface="Arial" panose="020B0604020202020204" pitchFamily="34" charset="0"/>
                <a:sym typeface="Calibri"/>
              </a:rPr>
              <a:t> </a:t>
            </a:r>
            <a:r>
              <a:rPr lang="en-US" sz="1800" b="0" i="0" dirty="0" smtClean="0">
                <a:effectLst/>
                <a:latin typeface="Arial" panose="020B0604020202020204" pitchFamily="34" charset="0"/>
                <a:cs typeface="Arial" panose="020B0604020202020204" pitchFamily="34" charset="0"/>
                <a:sym typeface="Calibri"/>
              </a:rPr>
              <a:t>-1.7 percent. Employment growth</a:t>
            </a:r>
            <a:r>
              <a:rPr lang="en-US" sz="1800" b="0" i="0" baseline="0" dirty="0" smtClean="0">
                <a:effectLst/>
                <a:latin typeface="Arial" panose="020B0604020202020204" pitchFamily="34" charset="0"/>
                <a:cs typeface="Arial" panose="020B0604020202020204" pitchFamily="34" charset="0"/>
                <a:sym typeface="Calibri"/>
              </a:rPr>
              <a:t> was highest in Virginia who saw a 12% increase in number of workers over a 5 year period, followed by the District (with 11% growth) and Maryland (with 10% growth). </a:t>
            </a:r>
            <a:endParaRPr lang="en-US" sz="1800" dirty="0" smtClean="0">
              <a:latin typeface="Arial" panose="020B0604020202020204" pitchFamily="34" charset="0"/>
              <a:cs typeface="Arial" panose="020B0604020202020204" pitchFamily="34" charset="0"/>
            </a:endParaRPr>
          </a:p>
          <a:p>
            <a:pPr lvl="0">
              <a:defRPr sz="1800"/>
            </a:pPr>
            <a:endParaRPr sz="1200" dirty="0"/>
          </a:p>
        </p:txBody>
      </p:sp>
    </p:spTree>
    <p:extLst>
      <p:ext uri="{BB962C8B-B14F-4D97-AF65-F5344CB8AC3E}">
        <p14:creationId xmlns:p14="http://schemas.microsoft.com/office/powerpoint/2010/main" val="123736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smtClean="0">
                <a:latin typeface="Arial" panose="020B0604020202020204" pitchFamily="34" charset="0"/>
                <a:cs typeface="Arial" panose="020B0604020202020204" pitchFamily="34" charset="0"/>
                <a:sym typeface="Helvetica Neue"/>
              </a:rPr>
              <a:t>The nonprofit job market in our cities and counties has also shown steady growth. Here in Anne Arundel County, in between 2009 and 2014, nonprofit employment increased by 16.2%. </a:t>
            </a:r>
          </a:p>
          <a:p>
            <a:endParaRPr lang="en-US" sz="1400" b="0" i="0" u="none" strike="noStrike" baseline="0" dirty="0" smtClean="0">
              <a:latin typeface="+mn-lt"/>
              <a:ea typeface="+mn-ea"/>
              <a:cs typeface="+mn-cs"/>
              <a:sym typeface="Helvetica Neue"/>
            </a:endParaRPr>
          </a:p>
        </p:txBody>
      </p:sp>
    </p:spTree>
    <p:extLst>
      <p:ext uri="{BB962C8B-B14F-4D97-AF65-F5344CB8AC3E}">
        <p14:creationId xmlns:p14="http://schemas.microsoft.com/office/powerpoint/2010/main" val="321355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a:lnSpc>
                <a:spcPct val="100000"/>
              </a:lnSpc>
              <a:defRPr sz="1800"/>
            </a:pPr>
            <a:r>
              <a:rPr sz="1600" dirty="0">
                <a:latin typeface="Arial" panose="020B0604020202020204" pitchFamily="34" charset="0"/>
                <a:ea typeface="Calibri"/>
                <a:cs typeface="Arial" panose="020B0604020202020204" pitchFamily="34" charset="0"/>
                <a:sym typeface="Calibri"/>
              </a:rPr>
              <a:t>The nonprofit sector is the second largest industry in the region in terms of employment, behind only the retail industry. The region’s nonprofits employ: </a:t>
            </a:r>
          </a:p>
          <a:p>
            <a:pPr lvl="0">
              <a:lnSpc>
                <a:spcPct val="100000"/>
              </a:lnSpc>
              <a:defRPr sz="1800"/>
            </a:pPr>
            <a:r>
              <a:rPr sz="1600" dirty="0">
                <a:latin typeface="Arial" panose="020B0604020202020204" pitchFamily="34" charset="0"/>
                <a:ea typeface="Calibri"/>
                <a:cs typeface="Arial" panose="020B0604020202020204" pitchFamily="34" charset="0"/>
                <a:sym typeface="Calibri"/>
              </a:rPr>
              <a:t>Over six times as many workers as the real estate industry. </a:t>
            </a:r>
            <a:br>
              <a:rPr sz="1600" dirty="0">
                <a:latin typeface="Arial" panose="020B0604020202020204" pitchFamily="34" charset="0"/>
                <a:ea typeface="Calibri"/>
                <a:cs typeface="Arial" panose="020B0604020202020204" pitchFamily="34" charset="0"/>
                <a:sym typeface="Calibri"/>
              </a:rPr>
            </a:br>
            <a:endParaRPr sz="1600" dirty="0">
              <a:latin typeface="Arial" panose="020B0604020202020204" pitchFamily="34" charset="0"/>
              <a:ea typeface="Calibri"/>
              <a:cs typeface="Arial" panose="020B0604020202020204" pitchFamily="34" charset="0"/>
              <a:sym typeface="Calibri"/>
            </a:endParaRPr>
          </a:p>
          <a:p>
            <a:pPr lvl="0">
              <a:lnSpc>
                <a:spcPct val="100000"/>
              </a:lnSpc>
              <a:defRPr sz="1800"/>
            </a:pPr>
            <a:r>
              <a:rPr sz="1600" dirty="0">
                <a:latin typeface="Arial" panose="020B0604020202020204" pitchFamily="34" charset="0"/>
                <a:ea typeface="Calibri"/>
                <a:cs typeface="Arial" panose="020B0604020202020204" pitchFamily="34" charset="0"/>
                <a:sym typeface="Calibri"/>
              </a:rPr>
              <a:t>Slightly more than five times as many workers as the information industry. </a:t>
            </a:r>
          </a:p>
          <a:p>
            <a:pPr lvl="0">
              <a:lnSpc>
                <a:spcPct val="100000"/>
              </a:lnSpc>
              <a:defRPr sz="1800"/>
            </a:pPr>
            <a:r>
              <a:rPr sz="1600" dirty="0">
                <a:latin typeface="Arial" panose="020B0604020202020204" pitchFamily="34" charset="0"/>
                <a:ea typeface="Calibri"/>
                <a:cs typeface="Arial" panose="020B0604020202020204" pitchFamily="34" charset="0"/>
                <a:sym typeface="Calibri"/>
              </a:rPr>
              <a:t>Nearly four times as many workers as the transportation industry. </a:t>
            </a:r>
          </a:p>
          <a:p>
            <a:pPr lvl="0">
              <a:lnSpc>
                <a:spcPct val="100000"/>
              </a:lnSpc>
              <a:defRPr sz="1800"/>
            </a:pPr>
            <a:r>
              <a:rPr sz="1600" dirty="0">
                <a:latin typeface="Arial" panose="020B0604020202020204" pitchFamily="34" charset="0"/>
                <a:ea typeface="Calibri"/>
                <a:cs typeface="Arial" panose="020B0604020202020204" pitchFamily="34" charset="0"/>
                <a:sym typeface="Calibri"/>
              </a:rPr>
              <a:t>Two and three-quarters as many workers as the finance industry. </a:t>
            </a:r>
          </a:p>
          <a:p>
            <a:pPr lvl="0">
              <a:lnSpc>
                <a:spcPct val="100000"/>
              </a:lnSpc>
              <a:defRPr sz="1800"/>
            </a:pPr>
            <a:r>
              <a:rPr sz="1600" dirty="0">
                <a:latin typeface="Arial" panose="020B0604020202020204" pitchFamily="34" charset="0"/>
                <a:ea typeface="Calibri"/>
                <a:cs typeface="Arial" panose="020B0604020202020204" pitchFamily="34" charset="0"/>
                <a:sym typeface="Calibri"/>
              </a:rPr>
              <a:t>Over two and three-thirds as many workers as the state government. </a:t>
            </a:r>
          </a:p>
          <a:p>
            <a:pPr lvl="0">
              <a:lnSpc>
                <a:spcPct val="100000"/>
              </a:lnSpc>
              <a:defRPr sz="1800"/>
            </a:pPr>
            <a:r>
              <a:rPr sz="1600" dirty="0">
                <a:latin typeface="Arial" panose="020B0604020202020204" pitchFamily="34" charset="0"/>
                <a:ea typeface="Calibri"/>
                <a:cs typeface="Arial" panose="020B0604020202020204" pitchFamily="34" charset="0"/>
                <a:sym typeface="Calibri"/>
              </a:rPr>
              <a:t>Nearly twice as many workers as the construction and the manufacturing industry. </a:t>
            </a:r>
            <a:br>
              <a:rPr sz="1600" dirty="0">
                <a:latin typeface="Arial" panose="020B0604020202020204" pitchFamily="34" charset="0"/>
                <a:ea typeface="Calibri"/>
                <a:cs typeface="Arial" panose="020B0604020202020204" pitchFamily="34" charset="0"/>
                <a:sym typeface="Calibri"/>
              </a:rPr>
            </a:br>
            <a:endParaRPr sz="16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55628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xfrm>
            <a:off x="914399" y="4114800"/>
            <a:ext cx="5063068" cy="4741333"/>
          </a:xfrm>
          <a:prstGeom prst="rect">
            <a:avLst/>
          </a:prstGeom>
        </p:spPr>
        <p:txBody>
          <a:bodyPr/>
          <a:lstStyle>
            <a:lvl1pPr>
              <a:lnSpc>
                <a:spcPct val="100000"/>
              </a:lnSpc>
              <a:defRPr sz="1200">
                <a:latin typeface="Calibri"/>
                <a:ea typeface="Calibri"/>
                <a:cs typeface="Calibri"/>
                <a:sym typeface="Calibri"/>
              </a:defRPr>
            </a:lvl1pPr>
          </a:lstStyle>
          <a:p>
            <a:pPr lvl="0">
              <a:defRPr sz="1800"/>
            </a:pPr>
            <a:r>
              <a:rPr lang="en-US" sz="1800" dirty="0" smtClean="0">
                <a:latin typeface="Arial" panose="020B0604020202020204" pitchFamily="34" charset="0"/>
                <a:cs typeface="Arial" panose="020B0604020202020204" pitchFamily="34" charset="0"/>
              </a:rPr>
              <a:t>Along with growth in the number of jobs in the region, the wages paid to workers in the nonprofit sector continue to grow. These wages have an economic effect in the region, as workers in turn use their wages to pay income, sales, and property taxes, and to generate revenue for other businesses in the purchasing of food, vehicles, homes, and other goods and services. </a:t>
            </a:r>
          </a:p>
          <a:p>
            <a:pPr lvl="0">
              <a:defRPr sz="1800"/>
            </a:pPr>
            <a:endParaRPr lang="en-US" sz="800" dirty="0" smtClean="0">
              <a:latin typeface="Arial" panose="020B0604020202020204" pitchFamily="34" charset="0"/>
              <a:cs typeface="Arial" panose="020B0604020202020204" pitchFamily="34" charset="0"/>
            </a:endParaRPr>
          </a:p>
          <a:p>
            <a:pPr lvl="0">
              <a:defRPr sz="1800"/>
            </a:pPr>
            <a:r>
              <a:rPr lang="en-US" sz="1800" dirty="0" smtClean="0">
                <a:latin typeface="Arial" panose="020B0604020202020204" pitchFamily="34" charset="0"/>
                <a:cs typeface="Arial" panose="020B0604020202020204" pitchFamily="34" charset="0"/>
              </a:rPr>
              <a:t>In 2012, the average annual wages of nonprofit employees in the region was $54,766, up from $47,272 in 2007 — a 16% increase in wages. Annual wages were highest among employees working in nonprofits in the District of Columbia, where wages averaged slightly over $66,000 in 2012.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24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marL="0" marR="0" lvl="0" indent="0" defTabSz="457200" eaLnBrk="1" fontAlgn="auto" latinLnBrk="0" hangingPunct="1">
              <a:lnSpc>
                <a:spcPct val="100000"/>
              </a:lnSpc>
              <a:spcBef>
                <a:spcPts val="0"/>
              </a:spcBef>
              <a:spcAft>
                <a:spcPts val="0"/>
              </a:spcAft>
              <a:buClrTx/>
              <a:buSzTx/>
              <a:buFontTx/>
              <a:buNone/>
              <a:tabLst/>
              <a:defRPr sz="1800"/>
            </a:pPr>
            <a:r>
              <a:rPr lang="en-US" sz="1800" dirty="0" smtClean="0">
                <a:latin typeface="Arial" panose="020B0604020202020204" pitchFamily="34" charset="0"/>
                <a:cs typeface="Arial" panose="020B0604020202020204" pitchFamily="34" charset="0"/>
              </a:rPr>
              <a:t>Average annual wages were highest</a:t>
            </a:r>
            <a:r>
              <a:rPr lang="en-US" sz="1800" baseline="0" dirty="0" smtClean="0">
                <a:latin typeface="Arial" panose="020B0604020202020204" pitchFamily="34" charset="0"/>
                <a:cs typeface="Arial" panose="020B0604020202020204" pitchFamily="34" charset="0"/>
              </a:rPr>
              <a:t> among nonprofit employees working in the professional and technical service fields. </a:t>
            </a:r>
            <a:r>
              <a:rPr lang="en-US" sz="1800" b="0" i="0" baseline="0" dirty="0" smtClean="0">
                <a:effectLst/>
                <a:latin typeface="Arial" panose="020B0604020202020204" pitchFamily="34" charset="0"/>
                <a:cs typeface="Arial" panose="020B0604020202020204" pitchFamily="34" charset="0"/>
                <a:sym typeface="Calibri"/>
              </a:rPr>
              <a:t>Further, n</a:t>
            </a:r>
            <a:r>
              <a:rPr lang="en-US" sz="1800" b="0" i="0" dirty="0" smtClean="0">
                <a:effectLst/>
                <a:latin typeface="Arial" panose="020B0604020202020204" pitchFamily="34" charset="0"/>
                <a:cs typeface="Arial" panose="020B0604020202020204" pitchFamily="34" charset="0"/>
                <a:sym typeface="Calibri"/>
              </a:rPr>
              <a:t>onprofit employees working in the fields of Education, and Healthcare and Social Assistance had higher average annual wages than their for-profit counterparts in these fields. </a:t>
            </a:r>
          </a:p>
          <a:p>
            <a:pPr lvl="0">
              <a:defRPr sz="1800"/>
            </a:pPr>
            <a:endParaRPr sz="1200" dirty="0"/>
          </a:p>
        </p:txBody>
      </p:sp>
    </p:spTree>
    <p:extLst>
      <p:ext uri="{BB962C8B-B14F-4D97-AF65-F5344CB8AC3E}">
        <p14:creationId xmlns:p14="http://schemas.microsoft.com/office/powerpoint/2010/main" val="183960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lang="en-US" sz="1800" dirty="0" smtClean="0">
                <a:latin typeface="Arial" panose="020B0604020202020204" pitchFamily="34" charset="0"/>
                <a:cs typeface="Arial" panose="020B0604020202020204" pitchFamily="34" charset="0"/>
              </a:rPr>
              <a:t>The </a:t>
            </a:r>
            <a:r>
              <a:rPr lang="en-US" sz="1800" baseline="0" dirty="0" smtClean="0">
                <a:latin typeface="Arial" panose="020B0604020202020204" pitchFamily="34" charset="0"/>
                <a:cs typeface="Arial" panose="020B0604020202020204" pitchFamily="34" charset="0"/>
              </a:rPr>
              <a:t>region is home to </a:t>
            </a:r>
            <a:r>
              <a:rPr lang="en-US" sz="1800" dirty="0" smtClean="0">
                <a:latin typeface="Arial" panose="020B0604020202020204" pitchFamily="34" charset="0"/>
                <a:cs typeface="Arial" panose="020B0604020202020204" pitchFamily="34" charset="0"/>
              </a:rPr>
              <a:t>23,471 501(c)(3) nonprofits that file annual financial reports to the IRS</a:t>
            </a:r>
            <a:r>
              <a:rPr lang="en-US" sz="1800" baseline="0" dirty="0" smtClean="0">
                <a:latin typeface="Arial" panose="020B0604020202020204" pitchFamily="34" charset="0"/>
                <a:cs typeface="Arial" panose="020B0604020202020204" pitchFamily="34" charset="0"/>
              </a:rPr>
              <a:t> – these are categorized in the report as ‘reporting nonprofits’</a:t>
            </a:r>
            <a:r>
              <a:rPr lang="en-US" sz="1800" dirty="0" smtClean="0">
                <a:latin typeface="Arial" panose="020B0604020202020204" pitchFamily="34" charset="0"/>
                <a:cs typeface="Arial" panose="020B0604020202020204" pitchFamily="34" charset="0"/>
              </a:rPr>
              <a:t>.  In 2013, these nonprofits spent a total of $112.3 billion dollars, contributing</a:t>
            </a:r>
            <a:r>
              <a:rPr lang="en-US" sz="1800" baseline="0" dirty="0" smtClean="0">
                <a:latin typeface="Arial" panose="020B0604020202020204" pitchFamily="34" charset="0"/>
                <a:cs typeface="Arial" panose="020B0604020202020204" pitchFamily="34" charset="0"/>
              </a:rPr>
              <a:t> to </a:t>
            </a:r>
            <a:r>
              <a:rPr lang="en-US" sz="1800" dirty="0" smtClean="0">
                <a:latin typeface="Arial" panose="020B0604020202020204" pitchFamily="34" charset="0"/>
                <a:cs typeface="Arial" panose="020B0604020202020204" pitchFamily="34" charset="0"/>
              </a:rPr>
              <a:t>12% of the region’s gross domestic product. Nonprofit spending in the region increased by almost 75% from 2003 to 2013, with an average growth of almost 6% annually. </a:t>
            </a:r>
          </a:p>
          <a:p>
            <a:pPr lvl="0">
              <a:defRPr sz="1800"/>
            </a:pPr>
            <a:endParaRPr lang="en-US" sz="1800" dirty="0" smtClean="0">
              <a:latin typeface="Arial" panose="020B0604020202020204" pitchFamily="34" charset="0"/>
              <a:cs typeface="Arial" panose="020B0604020202020204" pitchFamily="34" charset="0"/>
            </a:endParaRPr>
          </a:p>
          <a:p>
            <a:pPr lvl="0">
              <a:defRPr sz="1800"/>
            </a:pPr>
            <a:r>
              <a:rPr lang="en-US" sz="1800" dirty="0" smtClean="0">
                <a:latin typeface="Arial" panose="020B0604020202020204" pitchFamily="34" charset="0"/>
                <a:cs typeface="Arial" panose="020B0604020202020204" pitchFamily="34" charset="0"/>
              </a:rPr>
              <a:t>In Maryland, reporting nonprofits (8,327) spent</a:t>
            </a:r>
            <a:r>
              <a:rPr lang="en-US" sz="1800" baseline="0" dirty="0" smtClean="0">
                <a:latin typeface="Arial" panose="020B0604020202020204" pitchFamily="34" charset="0"/>
                <a:cs typeface="Arial" panose="020B0604020202020204" pitchFamily="34" charset="0"/>
              </a:rPr>
              <a:t> a total of $40.7 billion dollars in 2013, and the 642 reporting nonprofits in Anne Arundel contributed approximately $1.4 billion dollars to the County’s economy.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43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pPr lvl="0"/>
            <a:endParaRPr/>
          </a:p>
        </p:txBody>
      </p:sp>
      <p:sp>
        <p:nvSpPr>
          <p:cNvPr id="171" name="Shape 171"/>
          <p:cNvSpPr>
            <a:spLocks noGrp="1"/>
          </p:cNvSpPr>
          <p:nvPr>
            <p:ph type="body" sz="quarter" idx="1"/>
          </p:nvPr>
        </p:nvSpPr>
        <p:spPr>
          <a:prstGeom prst="rect">
            <a:avLst/>
          </a:prstGeom>
        </p:spPr>
        <p:txBody>
          <a:bodyPr/>
          <a:lstStyle/>
          <a:p>
            <a:pPr lvl="0">
              <a:lnSpc>
                <a:spcPct val="100000"/>
              </a:lnSpc>
              <a:defRPr sz="1800"/>
            </a:pPr>
            <a:r>
              <a:rPr sz="1800" dirty="0">
                <a:latin typeface="Arial" panose="020B0604020202020204" pitchFamily="34" charset="0"/>
                <a:ea typeface="Calibri"/>
                <a:cs typeface="Arial" panose="020B0604020202020204" pitchFamily="34" charset="0"/>
                <a:sym typeface="Calibri"/>
              </a:rPr>
              <a:t>As shown in these figures, the region’s largest nonprofits — those with annual budgets over $10 million — make up over 85</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of the total expenditures of all reporting organizations in the region. Healthcare organizations, which include hospitals, comprise 12</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(2,779) of the region’s reporting nonprofits, but are responsible for 42</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of the $112.3 billion in expenditures — making them vital economic engines for the region. </a:t>
            </a:r>
          </a:p>
          <a:p>
            <a:pPr lvl="0">
              <a:lnSpc>
                <a:spcPct val="100000"/>
              </a:lnSpc>
              <a:defRPr sz="1800"/>
            </a:pPr>
            <a:r>
              <a:rPr sz="1800" dirty="0">
                <a:latin typeface="Arial" panose="020B0604020202020204" pitchFamily="34" charset="0"/>
                <a:ea typeface="Calibri"/>
                <a:cs typeface="Arial" panose="020B0604020202020204" pitchFamily="34" charset="0"/>
                <a:sym typeface="Calibri"/>
              </a:rPr>
              <a:t> </a:t>
            </a:r>
          </a:p>
          <a:p>
            <a:pPr lvl="0">
              <a:lnSpc>
                <a:spcPct val="100000"/>
              </a:lnSpc>
              <a:defRPr sz="1800"/>
            </a:pPr>
            <a:r>
              <a:rPr sz="1800" dirty="0">
                <a:latin typeface="Arial" panose="020B0604020202020204" pitchFamily="34" charset="0"/>
                <a:ea typeface="Calibri"/>
                <a:cs typeface="Arial" panose="020B0604020202020204" pitchFamily="34" charset="0"/>
                <a:sym typeface="Calibri"/>
              </a:rPr>
              <a:t>The region’s 7,288 human service organizations represent the largest percentage of reporting nonprofits and they account for </a:t>
            </a:r>
            <a:r>
              <a:rPr lang="en-US" sz="1800" dirty="0">
                <a:latin typeface="Arial" panose="020B0604020202020204" pitchFamily="34" charset="0"/>
                <a:ea typeface="Calibri"/>
                <a:cs typeface="Arial" panose="020B0604020202020204" pitchFamily="34" charset="0"/>
                <a:sym typeface="Calibri"/>
              </a:rPr>
              <a:t>15%</a:t>
            </a:r>
            <a:r>
              <a:rPr sz="1800" dirty="0">
                <a:latin typeface="Arial" panose="020B0604020202020204" pitchFamily="34" charset="0"/>
                <a:ea typeface="Calibri"/>
                <a:cs typeface="Arial" panose="020B0604020202020204" pitchFamily="34" charset="0"/>
                <a:sym typeface="Calibri"/>
              </a:rPr>
              <a:t> of the total expenditures.</a:t>
            </a:r>
          </a:p>
        </p:txBody>
      </p:sp>
    </p:spTree>
    <p:extLst>
      <p:ext uri="{BB962C8B-B14F-4D97-AF65-F5344CB8AC3E}">
        <p14:creationId xmlns:p14="http://schemas.microsoft.com/office/powerpoint/2010/main" val="215939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rPr lang="en-US" sz="1800" dirty="0">
                <a:effectLst/>
                <a:latin typeface="Arial" panose="020B0604020202020204" pitchFamily="34" charset="0"/>
                <a:cs typeface="Arial" panose="020B0604020202020204" pitchFamily="34" charset="0"/>
                <a:sym typeface="Calibri"/>
              </a:rPr>
              <a:t>Grants given by foundations are another way to measure the economic impact of the region’s nonprofits. The Foundation Center reports that there are 3,446 active private and community </a:t>
            </a:r>
            <a:r>
              <a:rPr lang="en-US" sz="1800" dirty="0" err="1">
                <a:effectLst/>
                <a:latin typeface="Arial" panose="020B0604020202020204" pitchFamily="34" charset="0"/>
                <a:cs typeface="Arial" panose="020B0604020202020204" pitchFamily="34" charset="0"/>
                <a:sym typeface="Calibri"/>
              </a:rPr>
              <a:t>grantmaking</a:t>
            </a:r>
            <a:r>
              <a:rPr lang="en-US" sz="1800" dirty="0">
                <a:effectLst/>
                <a:latin typeface="Arial" panose="020B0604020202020204" pitchFamily="34" charset="0"/>
                <a:cs typeface="Arial" panose="020B0604020202020204" pitchFamily="34" charset="0"/>
                <a:sym typeface="Calibri"/>
              </a:rPr>
              <a:t> foundations located in the region, the majority of which are independent foundations. In 2013, these foundations held $33.5 billion in assets and created economic impact by giving over $1.8 billion in grants, scholarships, and employee matching gifts. </a:t>
            </a:r>
          </a:p>
        </p:txBody>
      </p:sp>
    </p:spTree>
    <p:extLst>
      <p:ext uri="{BB962C8B-B14F-4D97-AF65-F5344CB8AC3E}">
        <p14:creationId xmlns:p14="http://schemas.microsoft.com/office/powerpoint/2010/main" val="142324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pPr lvl="0"/>
            <a:endParaRPr/>
          </a:p>
        </p:txBody>
      </p:sp>
      <p:sp>
        <p:nvSpPr>
          <p:cNvPr id="187" name="Shape 18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800" dirty="0">
                <a:latin typeface="Arial" panose="020B0604020202020204" pitchFamily="34" charset="0"/>
                <a:cs typeface="Arial" panose="020B0604020202020204" pitchFamily="34" charset="0"/>
              </a:rPr>
              <a:t>Nonprofits, through people, impact their communities. Results from the </a:t>
            </a:r>
            <a:r>
              <a:rPr lang="en-US" sz="1800" dirty="0" smtClean="0">
                <a:latin typeface="Arial" panose="020B0604020202020204" pitchFamily="34" charset="0"/>
                <a:cs typeface="Arial" panose="020B0604020202020204" pitchFamily="34" charset="0"/>
              </a:rPr>
              <a:t>2014 </a:t>
            </a:r>
            <a:r>
              <a:rPr sz="1800" dirty="0" smtClean="0">
                <a:latin typeface="Arial" panose="020B0604020202020204" pitchFamily="34" charset="0"/>
                <a:cs typeface="Arial" panose="020B0604020202020204" pitchFamily="34" charset="0"/>
              </a:rPr>
              <a:t>Volunteering </a:t>
            </a:r>
            <a:r>
              <a:rPr sz="1800" dirty="0">
                <a:latin typeface="Arial" panose="020B0604020202020204" pitchFamily="34" charset="0"/>
                <a:cs typeface="Arial" panose="020B0604020202020204" pitchFamily="34" charset="0"/>
              </a:rPr>
              <a:t>in America report show that there were approximately 3.4 million volunteers in the region in 2013, outnumbering the paid staff in the sector. These volunteers, ranging from board members to program providers and other roles, contributed more than 422.6 million hours of service, which represents an almost $9.5 billion benefit to the local economy.</a:t>
            </a:r>
          </a:p>
        </p:txBody>
      </p:sp>
    </p:spTree>
    <p:extLst>
      <p:ext uri="{BB962C8B-B14F-4D97-AF65-F5344CB8AC3E}">
        <p14:creationId xmlns:p14="http://schemas.microsoft.com/office/powerpoint/2010/main" val="1085437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pPr lvl="0"/>
            <a:endParaRPr/>
          </a:p>
        </p:txBody>
      </p:sp>
      <p:sp>
        <p:nvSpPr>
          <p:cNvPr id="203" name="Shape 203"/>
          <p:cNvSpPr>
            <a:spLocks noGrp="1"/>
          </p:cNvSpPr>
          <p:nvPr>
            <p:ph type="body" sz="quarter" idx="1"/>
          </p:nvPr>
        </p:nvSpPr>
        <p:spPr>
          <a:prstGeom prst="rect">
            <a:avLst/>
          </a:prstGeom>
        </p:spPr>
        <p:txBody>
          <a:bodyPr/>
          <a:lstStyle/>
          <a:p>
            <a:pPr lvl="0">
              <a:lnSpc>
                <a:spcPct val="100000"/>
              </a:lnSpc>
              <a:defRPr sz="1800"/>
            </a:pPr>
            <a:r>
              <a:rPr sz="1800" dirty="0">
                <a:latin typeface="Arial" panose="020B0604020202020204" pitchFamily="34" charset="0"/>
                <a:ea typeface="Calibri"/>
                <a:cs typeface="Arial" panose="020B0604020202020204" pitchFamily="34" charset="0"/>
                <a:sym typeface="Calibri"/>
              </a:rPr>
              <a:t>Nonprofits continue to feel the strain of the economy and increasing demands for their services. In 2014, 37</a:t>
            </a:r>
            <a:r>
              <a:rPr lang="en-US" sz="1800" dirty="0">
                <a:latin typeface="Arial" panose="020B0604020202020204" pitchFamily="34" charset="0"/>
                <a:ea typeface="Calibri"/>
                <a:cs typeface="Arial" panose="020B0604020202020204" pitchFamily="34" charset="0"/>
                <a:sym typeface="Calibri"/>
              </a:rPr>
              <a:t>%</a:t>
            </a:r>
            <a:r>
              <a:rPr lang="en-US" sz="1800" baseline="0" dirty="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reported an increased demand for their programs and services. </a:t>
            </a:r>
          </a:p>
          <a:p>
            <a:pPr lvl="0">
              <a:lnSpc>
                <a:spcPct val="100000"/>
              </a:lnSpc>
              <a:defRPr sz="1800"/>
            </a:pPr>
            <a:endParaRPr lang="en-US" sz="1800" dirty="0">
              <a:latin typeface="Arial" panose="020B0604020202020204" pitchFamily="34" charset="0"/>
              <a:ea typeface="Calibri"/>
              <a:cs typeface="Arial" panose="020B0604020202020204" pitchFamily="34" charset="0"/>
              <a:sym typeface="Calibri"/>
            </a:endParaRPr>
          </a:p>
          <a:p>
            <a:pPr lvl="0">
              <a:lnSpc>
                <a:spcPct val="100000"/>
              </a:lnSpc>
              <a:defRPr sz="1800"/>
            </a:pPr>
            <a:r>
              <a:rPr sz="1800" dirty="0">
                <a:latin typeface="Arial" panose="020B0604020202020204" pitchFamily="34" charset="0"/>
                <a:ea typeface="Calibri"/>
                <a:cs typeface="Arial" panose="020B0604020202020204" pitchFamily="34" charset="0"/>
                <a:sym typeface="Calibri"/>
              </a:rPr>
              <a:t>The most critical needs facing the region’s communities, as identified by nonprofits, include affordable housing (35</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job availability (21</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job training (20</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access to healthcare </a:t>
            </a:r>
            <a:r>
              <a:rPr lang="en-US" sz="1800" dirty="0" smtClean="0">
                <a:latin typeface="Arial" panose="020B0604020202020204" pitchFamily="34" charset="0"/>
                <a:ea typeface="Calibri"/>
                <a:cs typeface="Arial" panose="020B0604020202020204" pitchFamily="34" charset="0"/>
                <a:sym typeface="Calibri"/>
              </a:rPr>
              <a:t>and</a:t>
            </a:r>
            <a:r>
              <a:rPr sz="1800" dirty="0" smtClean="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access to mental health services (</a:t>
            </a:r>
            <a:r>
              <a:rPr lang="en-US" sz="1800" dirty="0">
                <a:latin typeface="Arial" panose="020B0604020202020204" pitchFamily="34" charset="0"/>
                <a:ea typeface="Calibri"/>
                <a:cs typeface="Arial" panose="020B0604020202020204" pitchFamily="34" charset="0"/>
                <a:sym typeface="Calibri"/>
              </a:rPr>
              <a:t>both </a:t>
            </a:r>
            <a:r>
              <a:rPr sz="1800" dirty="0">
                <a:latin typeface="Arial" panose="020B0604020202020204" pitchFamily="34" charset="0"/>
                <a:ea typeface="Calibri"/>
                <a:cs typeface="Arial" panose="020B0604020202020204" pitchFamily="34" charset="0"/>
                <a:sym typeface="Calibri"/>
              </a:rPr>
              <a:t>15</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a:t>
            </a:r>
          </a:p>
        </p:txBody>
      </p:sp>
    </p:spTree>
    <p:extLst>
      <p:ext uri="{BB962C8B-B14F-4D97-AF65-F5344CB8AC3E}">
        <p14:creationId xmlns:p14="http://schemas.microsoft.com/office/powerpoint/2010/main" val="165926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pPr lvl="0"/>
            <a:endParaRPr/>
          </a:p>
        </p:txBody>
      </p:sp>
      <p:sp>
        <p:nvSpPr>
          <p:cNvPr id="66" name="Shape 6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dirty="0"/>
              <a:t>We’ll be going over a bit about the background of this study, followed by a closer look at nonprofits by the numbers, </a:t>
            </a:r>
            <a:r>
              <a:rPr sz="1200" dirty="0" smtClean="0"/>
              <a:t>the </a:t>
            </a:r>
            <a:r>
              <a:rPr sz="1200" dirty="0"/>
              <a:t>economic impact of the </a:t>
            </a:r>
            <a:r>
              <a:rPr sz="1200" dirty="0" smtClean="0"/>
              <a:t>sector</a:t>
            </a:r>
            <a:r>
              <a:rPr lang="en-US" sz="1200" dirty="0" smtClean="0"/>
              <a:t> including,</a:t>
            </a:r>
            <a:r>
              <a:rPr lang="en-US" sz="1200" baseline="0" dirty="0" smtClean="0"/>
              <a:t> </a:t>
            </a:r>
            <a:r>
              <a:rPr lang="en-US" sz="1200" smtClean="0"/>
              <a:t>employment,</a:t>
            </a:r>
            <a:r>
              <a:rPr lang="en-US" sz="1200" baseline="0" smtClean="0"/>
              <a:t> </a:t>
            </a:r>
            <a:r>
              <a:rPr lang="en-US" sz="1200" smtClean="0"/>
              <a:t>wages</a:t>
            </a:r>
            <a:r>
              <a:rPr lang="en-US" sz="1200" dirty="0" smtClean="0"/>
              <a:t>,</a:t>
            </a:r>
            <a:r>
              <a:rPr lang="en-US" sz="1200" baseline="0" dirty="0" smtClean="0"/>
              <a:t> and </a:t>
            </a:r>
            <a:r>
              <a:rPr lang="en-US" sz="1200" dirty="0" smtClean="0"/>
              <a:t>expenditures;</a:t>
            </a:r>
            <a:r>
              <a:rPr lang="en-US" sz="1200" baseline="0" dirty="0" smtClean="0"/>
              <a:t> </a:t>
            </a:r>
            <a:r>
              <a:rPr lang="en-US" sz="1200" dirty="0" smtClean="0"/>
              <a:t>philanthropy</a:t>
            </a:r>
            <a:r>
              <a:rPr lang="en-US" sz="1200" baseline="0" dirty="0" smtClean="0"/>
              <a:t>, v</a:t>
            </a:r>
            <a:r>
              <a:rPr sz="1200" dirty="0" smtClean="0"/>
              <a:t>olunteerism</a:t>
            </a:r>
            <a:r>
              <a:rPr lang="en-US" sz="1200" dirty="0" smtClean="0"/>
              <a:t>,</a:t>
            </a:r>
            <a:r>
              <a:rPr lang="en-US" sz="1200" baseline="0" dirty="0" smtClean="0"/>
              <a:t> and finally the </a:t>
            </a:r>
            <a:r>
              <a:rPr sz="1200" dirty="0" smtClean="0"/>
              <a:t>challenges </a:t>
            </a:r>
            <a:r>
              <a:rPr lang="en-US" sz="1200" dirty="0" smtClean="0"/>
              <a:t>and successes experienced</a:t>
            </a:r>
            <a:r>
              <a:rPr lang="en-US" sz="1200" baseline="0" dirty="0" smtClean="0"/>
              <a:t> by </a:t>
            </a:r>
            <a:r>
              <a:rPr sz="1200" dirty="0" smtClean="0"/>
              <a:t>nonprofits </a:t>
            </a:r>
            <a:r>
              <a:rPr lang="en-US" sz="1200" dirty="0"/>
              <a:t>in our</a:t>
            </a:r>
            <a:r>
              <a:rPr lang="en-US" sz="1200" baseline="0" dirty="0"/>
              <a:t> region</a:t>
            </a:r>
            <a:r>
              <a:rPr sz="1200" dirty="0"/>
              <a:t>.</a:t>
            </a:r>
          </a:p>
        </p:txBody>
      </p:sp>
    </p:spTree>
    <p:extLst>
      <p:ext uri="{BB962C8B-B14F-4D97-AF65-F5344CB8AC3E}">
        <p14:creationId xmlns:p14="http://schemas.microsoft.com/office/powerpoint/2010/main" val="20174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pPr lvl="0"/>
            <a:endParaRPr/>
          </a:p>
        </p:txBody>
      </p:sp>
      <p:sp>
        <p:nvSpPr>
          <p:cNvPr id="211" name="Shape 211"/>
          <p:cNvSpPr>
            <a:spLocks noGrp="1"/>
          </p:cNvSpPr>
          <p:nvPr>
            <p:ph type="body" sz="quarter" idx="1"/>
          </p:nvPr>
        </p:nvSpPr>
        <p:spPr>
          <a:prstGeom prst="rect">
            <a:avLst/>
          </a:prstGeom>
        </p:spPr>
        <p:txBody>
          <a:bodyPr/>
          <a:lstStyle/>
          <a:p>
            <a:pPr lvl="0">
              <a:lnSpc>
                <a:spcPct val="100000"/>
              </a:lnSpc>
              <a:defRPr sz="1800"/>
            </a:pPr>
            <a:r>
              <a:rPr sz="1800" dirty="0">
                <a:latin typeface="Arial" panose="020B0604020202020204" pitchFamily="34" charset="0"/>
                <a:ea typeface="Calibri"/>
                <a:cs typeface="Arial" panose="020B0604020202020204" pitchFamily="34" charset="0"/>
                <a:sym typeface="Calibri"/>
              </a:rPr>
              <a:t>The increase in demand for services make it a challenge for nonprofits to meet the growing needs in their communities. </a:t>
            </a:r>
            <a:r>
              <a:rPr lang="en-US" sz="1800" dirty="0">
                <a:latin typeface="Arial" panose="020B0604020202020204" pitchFamily="34" charset="0"/>
                <a:ea typeface="Calibri"/>
                <a:cs typeface="Arial" panose="020B0604020202020204" pitchFamily="34" charset="0"/>
                <a:sym typeface="Calibri"/>
              </a:rPr>
              <a:t>51% </a:t>
            </a:r>
            <a:r>
              <a:rPr sz="1800" dirty="0">
                <a:latin typeface="Arial" panose="020B0604020202020204" pitchFamily="34" charset="0"/>
                <a:ea typeface="Calibri"/>
                <a:cs typeface="Arial" panose="020B0604020202020204" pitchFamily="34" charset="0"/>
                <a:sym typeface="Calibri"/>
              </a:rPr>
              <a:t>of nonprofits in the region reported that they were unable to meet the increased demands for their programs and services. To respond to the increasing demands, </a:t>
            </a:r>
            <a:r>
              <a:rPr lang="en-US" sz="1800" dirty="0">
                <a:latin typeface="Arial" panose="020B0604020202020204" pitchFamily="34" charset="0"/>
                <a:ea typeface="Calibri"/>
                <a:cs typeface="Arial" panose="020B0604020202020204" pitchFamily="34" charset="0"/>
                <a:sym typeface="Calibri"/>
              </a:rPr>
              <a:t>58% </a:t>
            </a:r>
            <a:r>
              <a:rPr sz="1800" dirty="0">
                <a:latin typeface="Arial" panose="020B0604020202020204" pitchFamily="34" charset="0"/>
                <a:ea typeface="Calibri"/>
                <a:cs typeface="Arial" panose="020B0604020202020204" pitchFamily="34" charset="0"/>
                <a:sym typeface="Calibri"/>
              </a:rPr>
              <a:t>of nonprofits reported adding new or expanding their existing programs and services in 2014, and </a:t>
            </a:r>
            <a:r>
              <a:rPr sz="1800" dirty="0" smtClean="0">
                <a:latin typeface="Arial" panose="020B0604020202020204" pitchFamily="34" charset="0"/>
                <a:ea typeface="Calibri"/>
                <a:cs typeface="Arial" panose="020B0604020202020204" pitchFamily="34" charset="0"/>
                <a:sym typeface="Calibri"/>
              </a:rPr>
              <a:t>52</a:t>
            </a:r>
            <a:r>
              <a:rPr lang="en-US" sz="1800" dirty="0">
                <a:latin typeface="Arial" panose="020B0604020202020204" pitchFamily="34" charset="0"/>
                <a:ea typeface="Calibri"/>
                <a:cs typeface="Arial" panose="020B0604020202020204" pitchFamily="34" charset="0"/>
                <a:sym typeface="Calibri"/>
              </a:rPr>
              <a:t>%</a:t>
            </a:r>
            <a:r>
              <a:rPr lang="en-US" sz="1800" baseline="0" dirty="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reported collaborating with other organizations to improve and/or increase their offered programs and services. </a:t>
            </a:r>
          </a:p>
        </p:txBody>
      </p:sp>
    </p:spTree>
    <p:extLst>
      <p:ext uri="{BB962C8B-B14F-4D97-AF65-F5344CB8AC3E}">
        <p14:creationId xmlns:p14="http://schemas.microsoft.com/office/powerpoint/2010/main" val="241329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pPr lvl="0"/>
            <a:endParaRPr/>
          </a:p>
        </p:txBody>
      </p:sp>
      <p:sp>
        <p:nvSpPr>
          <p:cNvPr id="219" name="Shape 219"/>
          <p:cNvSpPr>
            <a:spLocks noGrp="1"/>
          </p:cNvSpPr>
          <p:nvPr>
            <p:ph type="body" sz="quarter" idx="1"/>
          </p:nvPr>
        </p:nvSpPr>
        <p:spPr>
          <a:xfrm>
            <a:off x="914399" y="3877733"/>
            <a:ext cx="5063068" cy="4859867"/>
          </a:xfrm>
          <a:prstGeom prst="rect">
            <a:avLst/>
          </a:prstGeom>
        </p:spPr>
        <p:txBody>
          <a:bodyPr/>
          <a:lstStyle/>
          <a:p>
            <a:pPr lvl="0">
              <a:lnSpc>
                <a:spcPct val="100000"/>
              </a:lnSpc>
              <a:defRPr sz="1800"/>
            </a:pPr>
            <a:r>
              <a:rPr sz="1600" dirty="0">
                <a:latin typeface="Arial" panose="020B0604020202020204" pitchFamily="34" charset="0"/>
                <a:ea typeface="Calibri"/>
                <a:cs typeface="Arial" panose="020B0604020202020204" pitchFamily="34" charset="0"/>
                <a:sym typeface="Calibri"/>
              </a:rPr>
              <a:t>Nonprofits across the region cited achieving long-term financial sustainability as their greatest financial challenge (34</a:t>
            </a:r>
            <a:r>
              <a:rPr lang="en-US" sz="1600" dirty="0">
                <a:latin typeface="Arial" panose="020B0604020202020204" pitchFamily="34" charset="0"/>
                <a:ea typeface="Calibri"/>
                <a:cs typeface="Arial" panose="020B0604020202020204" pitchFamily="34" charset="0"/>
                <a:sym typeface="Calibri"/>
              </a:rPr>
              <a:t>%</a:t>
            </a:r>
            <a:r>
              <a:rPr sz="1600" dirty="0">
                <a:latin typeface="Arial" panose="020B0604020202020204" pitchFamily="34" charset="0"/>
                <a:ea typeface="Calibri"/>
                <a:cs typeface="Arial" panose="020B0604020202020204" pitchFamily="34" charset="0"/>
                <a:sym typeface="Calibri"/>
              </a:rPr>
              <a:t>). Other top financial challenges cited in 2014 included raising funding that covers full programmatic costs; raising unrestricted funding revenue; offering competitive pay and/or retaining staff; and handling cuts in government funding. </a:t>
            </a:r>
            <a:endParaRPr lang="en-US" sz="1600" dirty="0">
              <a:latin typeface="Arial" panose="020B0604020202020204" pitchFamily="34" charset="0"/>
              <a:ea typeface="Calibri"/>
              <a:cs typeface="Arial" panose="020B0604020202020204" pitchFamily="34" charset="0"/>
              <a:sym typeface="Calibri"/>
            </a:endParaRPr>
          </a:p>
          <a:p>
            <a:pPr lvl="0">
              <a:lnSpc>
                <a:spcPct val="100000"/>
              </a:lnSpc>
              <a:defRPr sz="1800"/>
            </a:pPr>
            <a:endParaRPr sz="1600" dirty="0">
              <a:latin typeface="Arial" panose="020B0604020202020204" pitchFamily="34" charset="0"/>
              <a:ea typeface="Calibri"/>
              <a:cs typeface="Arial" panose="020B0604020202020204" pitchFamily="34" charset="0"/>
              <a:sym typeface="Calibri"/>
            </a:endParaRPr>
          </a:p>
          <a:p>
            <a:pPr lvl="0">
              <a:lnSpc>
                <a:spcPct val="100000"/>
              </a:lnSpc>
              <a:defRPr sz="1800"/>
            </a:pPr>
            <a:r>
              <a:rPr sz="1600" dirty="0">
                <a:latin typeface="Arial" panose="020B0604020202020204" pitchFamily="34" charset="0"/>
                <a:ea typeface="Calibri"/>
                <a:cs typeface="Arial" panose="020B0604020202020204" pitchFamily="34" charset="0"/>
                <a:sym typeface="Calibri"/>
              </a:rPr>
              <a:t>A</a:t>
            </a:r>
            <a:r>
              <a:rPr lang="en-US" sz="1600" dirty="0">
                <a:latin typeface="Arial" panose="020B0604020202020204" pitchFamily="34" charset="0"/>
                <a:ea typeface="Calibri"/>
                <a:cs typeface="Arial" panose="020B0604020202020204" pitchFamily="34" charset="0"/>
                <a:sym typeface="Calibri"/>
              </a:rPr>
              <a:t>s shown in this slide, a</a:t>
            </a:r>
            <a:r>
              <a:rPr sz="1600" dirty="0">
                <a:latin typeface="Arial" panose="020B0604020202020204" pitchFamily="34" charset="0"/>
                <a:ea typeface="Calibri"/>
                <a:cs typeface="Arial" panose="020B0604020202020204" pitchFamily="34" charset="0"/>
                <a:sym typeface="Calibri"/>
              </a:rPr>
              <a:t>pproaches in contracting and </a:t>
            </a:r>
            <a:r>
              <a:rPr sz="1600" dirty="0" err="1">
                <a:latin typeface="Arial" panose="020B0604020202020204" pitchFamily="34" charset="0"/>
                <a:ea typeface="Calibri"/>
                <a:cs typeface="Arial" panose="020B0604020202020204" pitchFamily="34" charset="0"/>
                <a:sym typeface="Calibri"/>
              </a:rPr>
              <a:t>grantmaking</a:t>
            </a:r>
            <a:r>
              <a:rPr sz="1600" dirty="0">
                <a:latin typeface="Arial" panose="020B0604020202020204" pitchFamily="34" charset="0"/>
                <a:ea typeface="Calibri"/>
                <a:cs typeface="Arial" panose="020B0604020202020204" pitchFamily="34" charset="0"/>
                <a:sym typeface="Calibri"/>
              </a:rPr>
              <a:t> by funders also create financial challenges for nonprofits in the region. In 2014, nonprofits cited the following challenges with government contracts and grants at the federal, state and local levels: </a:t>
            </a:r>
            <a:r>
              <a:rPr lang="en-US" sz="1600" dirty="0">
                <a:latin typeface="Arial" panose="020B0604020202020204" pitchFamily="34" charset="0"/>
                <a:ea typeface="Calibri"/>
                <a:cs typeface="Arial" panose="020B0604020202020204" pitchFamily="34" charset="0"/>
                <a:sym typeface="Calibri"/>
              </a:rPr>
              <a:t>Over 70%</a:t>
            </a:r>
            <a:r>
              <a:rPr lang="en-US" sz="1600" baseline="0" dirty="0">
                <a:latin typeface="Arial" panose="020B0604020202020204" pitchFamily="34" charset="0"/>
                <a:ea typeface="Calibri"/>
                <a:cs typeface="Arial" panose="020B0604020202020204" pitchFamily="34" charset="0"/>
                <a:sym typeface="Calibri"/>
              </a:rPr>
              <a:t> reported that both a</a:t>
            </a:r>
            <a:r>
              <a:rPr sz="1600" dirty="0">
                <a:latin typeface="Arial" panose="020B0604020202020204" pitchFamily="34" charset="0"/>
                <a:ea typeface="Calibri"/>
                <a:cs typeface="Arial" panose="020B0604020202020204" pitchFamily="34" charset="0"/>
                <a:sym typeface="Calibri"/>
              </a:rPr>
              <a:t>pplying and reporting processes are too complex and time-consuming; </a:t>
            </a:r>
            <a:r>
              <a:rPr lang="en-US" sz="1600" dirty="0">
                <a:latin typeface="Arial" panose="020B0604020202020204" pitchFamily="34" charset="0"/>
                <a:ea typeface="Calibri"/>
                <a:cs typeface="Arial" panose="020B0604020202020204" pitchFamily="34" charset="0"/>
                <a:sym typeface="Calibri"/>
              </a:rPr>
              <a:t>Over 50%</a:t>
            </a:r>
            <a:r>
              <a:rPr lang="en-US" sz="1600" baseline="0" dirty="0">
                <a:latin typeface="Arial" panose="020B0604020202020204" pitchFamily="34" charset="0"/>
                <a:ea typeface="Calibri"/>
                <a:cs typeface="Arial" panose="020B0604020202020204" pitchFamily="34" charset="0"/>
                <a:sym typeface="Calibri"/>
              </a:rPr>
              <a:t> reported </a:t>
            </a:r>
            <a:r>
              <a:rPr sz="1600" dirty="0">
                <a:latin typeface="Arial" panose="020B0604020202020204" pitchFamily="34" charset="0"/>
                <a:ea typeface="Calibri"/>
                <a:cs typeface="Arial" panose="020B0604020202020204" pitchFamily="34" charset="0"/>
                <a:sym typeface="Calibri"/>
              </a:rPr>
              <a:t>that funds awarded did not cover the actual cost to provide services; </a:t>
            </a:r>
            <a:r>
              <a:rPr lang="en-US" sz="1600" dirty="0" smtClean="0">
                <a:latin typeface="Arial" panose="020B0604020202020204" pitchFamily="34" charset="0"/>
                <a:ea typeface="Calibri"/>
                <a:cs typeface="Arial" panose="020B0604020202020204" pitchFamily="34" charset="0"/>
                <a:sym typeface="Calibri"/>
              </a:rPr>
              <a:t>and 43%</a:t>
            </a:r>
            <a:r>
              <a:rPr lang="en-US" sz="1600" baseline="0" dirty="0" smtClean="0">
                <a:latin typeface="Arial" panose="020B0604020202020204" pitchFamily="34" charset="0"/>
                <a:ea typeface="Calibri"/>
                <a:cs typeface="Arial" panose="020B0604020202020204" pitchFamily="34" charset="0"/>
                <a:sym typeface="Calibri"/>
              </a:rPr>
              <a:t> reported routine delays in payment by government agencies. </a:t>
            </a:r>
            <a:endParaRPr sz="16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1129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pPr lvl="0"/>
            <a:endParaRPr/>
          </a:p>
        </p:txBody>
      </p:sp>
      <p:sp>
        <p:nvSpPr>
          <p:cNvPr id="227" name="Shape 227"/>
          <p:cNvSpPr>
            <a:spLocks noGrp="1"/>
          </p:cNvSpPr>
          <p:nvPr>
            <p:ph type="body" sz="quarter" idx="1"/>
          </p:nvPr>
        </p:nvSpPr>
        <p:spPr>
          <a:prstGeom prst="rect">
            <a:avLst/>
          </a:prstGeom>
        </p:spPr>
        <p:txBody>
          <a:bodyPr/>
          <a:lstStyle/>
          <a:p>
            <a:pPr lvl="0">
              <a:lnSpc>
                <a:spcPct val="100000"/>
              </a:lnSpc>
              <a:defRPr sz="1800"/>
            </a:pPr>
            <a:r>
              <a:rPr lang="en-US" sz="1800" dirty="0">
                <a:latin typeface="Arial" panose="020B0604020202020204" pitchFamily="34" charset="0"/>
                <a:ea typeface="Calibri"/>
                <a:cs typeface="Arial" panose="020B0604020202020204" pitchFamily="34" charset="0"/>
                <a:sym typeface="Calibri"/>
              </a:rPr>
              <a:t>Late </a:t>
            </a:r>
            <a:r>
              <a:rPr sz="1800" dirty="0">
                <a:latin typeface="Arial" panose="020B0604020202020204" pitchFamily="34" charset="0"/>
                <a:ea typeface="Calibri"/>
                <a:cs typeface="Arial" panose="020B0604020202020204" pitchFamily="34" charset="0"/>
                <a:sym typeface="Calibri"/>
              </a:rPr>
              <a:t>government payments present</a:t>
            </a:r>
            <a:r>
              <a:rPr lang="en-US" sz="1800" baseline="0" dirty="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a real problem for nonprofits. </a:t>
            </a:r>
            <a:r>
              <a:rPr lang="en-US" sz="1800" dirty="0" smtClean="0">
                <a:latin typeface="Arial" panose="020B0604020202020204" pitchFamily="34" charset="0"/>
                <a:ea typeface="Calibri"/>
                <a:cs typeface="Arial" panose="020B0604020202020204" pitchFamily="34" charset="0"/>
                <a:sym typeface="Calibri"/>
              </a:rPr>
              <a:t>To</a:t>
            </a:r>
            <a:r>
              <a:rPr sz="1800" dirty="0" smtClean="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manage cash flow issues resulting from </a:t>
            </a:r>
            <a:r>
              <a:rPr lang="en-US" sz="1800" dirty="0">
                <a:latin typeface="Arial" panose="020B0604020202020204" pitchFamily="34" charset="0"/>
                <a:ea typeface="Calibri"/>
                <a:cs typeface="Arial" panose="020B0604020202020204" pitchFamily="34" charset="0"/>
                <a:sym typeface="Calibri"/>
              </a:rPr>
              <a:t>these </a:t>
            </a:r>
            <a:r>
              <a:rPr sz="1800" dirty="0">
                <a:latin typeface="Arial" panose="020B0604020202020204" pitchFamily="34" charset="0"/>
                <a:ea typeface="Calibri"/>
                <a:cs typeface="Arial" panose="020B0604020202020204" pitchFamily="34" charset="0"/>
                <a:sym typeface="Calibri"/>
              </a:rPr>
              <a:t>delays, 4</a:t>
            </a:r>
            <a:r>
              <a:rPr lang="en-US" sz="1800" dirty="0">
                <a:latin typeface="Arial" panose="020B0604020202020204" pitchFamily="34" charset="0"/>
                <a:ea typeface="Calibri"/>
                <a:cs typeface="Arial" panose="020B0604020202020204" pitchFamily="34" charset="0"/>
                <a:sym typeface="Calibri"/>
              </a:rPr>
              <a:t>2%</a:t>
            </a:r>
            <a:r>
              <a:rPr sz="1800" dirty="0">
                <a:latin typeface="Arial" panose="020B0604020202020204" pitchFamily="34" charset="0"/>
                <a:ea typeface="Calibri"/>
                <a:cs typeface="Arial" panose="020B0604020202020204" pitchFamily="34" charset="0"/>
                <a:sym typeface="Calibri"/>
              </a:rPr>
              <a:t> of nonprofits in the region reported using emergency reserves; 26</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use</a:t>
            </a:r>
            <a:r>
              <a:rPr lang="en-US" sz="1800" dirty="0">
                <a:latin typeface="Arial" panose="020B0604020202020204" pitchFamily="34" charset="0"/>
                <a:ea typeface="Calibri"/>
                <a:cs typeface="Arial" panose="020B0604020202020204" pitchFamily="34" charset="0"/>
                <a:sym typeface="Calibri"/>
              </a:rPr>
              <a:t>d</a:t>
            </a:r>
            <a:r>
              <a:rPr sz="1800" dirty="0">
                <a:latin typeface="Arial" panose="020B0604020202020204" pitchFamily="34" charset="0"/>
                <a:ea typeface="Calibri"/>
                <a:cs typeface="Arial" panose="020B0604020202020204" pitchFamily="34" charset="0"/>
                <a:sym typeface="Calibri"/>
              </a:rPr>
              <a:t> other unrestricted or earned income; 16</a:t>
            </a:r>
            <a:r>
              <a:rPr lang="en-US" sz="1800" dirty="0">
                <a:latin typeface="Arial" panose="020B0604020202020204" pitchFamily="34" charset="0"/>
                <a:ea typeface="Calibri"/>
                <a:cs typeface="Arial" panose="020B0604020202020204" pitchFamily="34" charset="0"/>
                <a:sym typeface="Calibri"/>
              </a:rPr>
              <a:t>%</a:t>
            </a:r>
            <a:r>
              <a:rPr lang="en-US" sz="1800" baseline="0" dirty="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rel</a:t>
            </a:r>
            <a:r>
              <a:rPr lang="en-US" sz="1800" dirty="0">
                <a:latin typeface="Arial" panose="020B0604020202020204" pitchFamily="34" charset="0"/>
                <a:ea typeface="Calibri"/>
                <a:cs typeface="Arial" panose="020B0604020202020204" pitchFamily="34" charset="0"/>
                <a:sym typeface="Calibri"/>
              </a:rPr>
              <a:t>ied</a:t>
            </a:r>
            <a:r>
              <a:rPr sz="1800" dirty="0">
                <a:latin typeface="Arial" panose="020B0604020202020204" pitchFamily="34" charset="0"/>
                <a:ea typeface="Calibri"/>
                <a:cs typeface="Arial" panose="020B0604020202020204" pitchFamily="34" charset="0"/>
                <a:sym typeface="Calibri"/>
              </a:rPr>
              <a:t> on a loan, line of credit, and other types of debt; and 12</a:t>
            </a:r>
            <a:r>
              <a:rPr lang="en-US" sz="1800" dirty="0">
                <a:latin typeface="Arial" panose="020B0604020202020204" pitchFamily="34" charset="0"/>
                <a:ea typeface="Calibri"/>
                <a:cs typeface="Arial" panose="020B0604020202020204" pitchFamily="34" charset="0"/>
                <a:sym typeface="Calibri"/>
              </a:rPr>
              <a:t>%</a:t>
            </a:r>
            <a:r>
              <a:rPr sz="1800" dirty="0">
                <a:latin typeface="Arial" panose="020B0604020202020204" pitchFamily="34" charset="0"/>
                <a:ea typeface="Calibri"/>
                <a:cs typeface="Arial" panose="020B0604020202020204" pitchFamily="34" charset="0"/>
                <a:sym typeface="Calibri"/>
              </a:rPr>
              <a:t> delay</a:t>
            </a:r>
            <a:r>
              <a:rPr lang="en-US" sz="1800" dirty="0">
                <a:latin typeface="Arial" panose="020B0604020202020204" pitchFamily="34" charset="0"/>
                <a:ea typeface="Calibri"/>
                <a:cs typeface="Arial" panose="020B0604020202020204" pitchFamily="34" charset="0"/>
                <a:sym typeface="Calibri"/>
              </a:rPr>
              <a:t>ed</a:t>
            </a:r>
            <a:r>
              <a:rPr lang="en-US" sz="1800" baseline="0" dirty="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payments to vendors and/or creditors.</a:t>
            </a:r>
          </a:p>
          <a:p>
            <a:pPr lvl="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74811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pPr lvl="0"/>
            <a:endParaRPr/>
          </a:p>
        </p:txBody>
      </p:sp>
      <p:sp>
        <p:nvSpPr>
          <p:cNvPr id="235" name="Shape 23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800" dirty="0">
                <a:latin typeface="Arial" panose="020B0604020202020204" pitchFamily="34" charset="0"/>
                <a:cs typeface="Arial" panose="020B0604020202020204" pitchFamily="34" charset="0"/>
              </a:rPr>
              <a:t>Despite the financial and funding challenges faced by the region’s nonprofits, many are showing positive signs of economic recovery, with 48</a:t>
            </a:r>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reporting operating a surplus with their FY 2014 year-end financials. Nonprofits are also making investments in their human capital, with 48</a:t>
            </a:r>
            <a:r>
              <a:rPr lang="en-US" sz="180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 reporting that they hired staff for new positions, 40</a:t>
            </a:r>
            <a:r>
              <a:rPr lang="en-US" sz="180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 ma</a:t>
            </a:r>
            <a:r>
              <a:rPr lang="en-US" sz="1800" dirty="0">
                <a:latin typeface="Arial" panose="020B0604020202020204" pitchFamily="34" charset="0"/>
                <a:cs typeface="Arial" panose="020B0604020202020204" pitchFamily="34" charset="0"/>
              </a:rPr>
              <a:t>king</a:t>
            </a:r>
            <a:r>
              <a:rPr sz="1800" dirty="0">
                <a:latin typeface="Arial" panose="020B0604020202020204" pitchFamily="34" charset="0"/>
                <a:cs typeface="Arial" panose="020B0604020202020204" pitchFamily="34" charset="0"/>
              </a:rPr>
              <a:t> replacement hires, and 37</a:t>
            </a:r>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reporting they were able to invest money and time in staff professional development in 2014. </a:t>
            </a:r>
          </a:p>
        </p:txBody>
      </p:sp>
    </p:spTree>
    <p:extLst>
      <p:ext uri="{BB962C8B-B14F-4D97-AF65-F5344CB8AC3E}">
        <p14:creationId xmlns:p14="http://schemas.microsoft.com/office/powerpoint/2010/main" val="43781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pPr lvl="0"/>
            <a:endParaRPr/>
          </a:p>
        </p:txBody>
      </p:sp>
      <p:sp>
        <p:nvSpPr>
          <p:cNvPr id="244" name="Shape 244"/>
          <p:cNvSpPr>
            <a:spLocks noGrp="1"/>
          </p:cNvSpPr>
          <p:nvPr>
            <p:ph type="body" sz="quarter" idx="1"/>
          </p:nvPr>
        </p:nvSpPr>
        <p:spPr>
          <a:prstGeom prst="rect">
            <a:avLst/>
          </a:prstGeom>
        </p:spPr>
        <p:txBody>
          <a:bodyPr/>
          <a:lstStyle/>
          <a:p>
            <a:pPr lvl="0">
              <a:lnSpc>
                <a:spcPct val="100000"/>
              </a:lnSpc>
              <a:defRPr sz="1800"/>
            </a:pPr>
            <a:r>
              <a:rPr sz="1800" dirty="0">
                <a:latin typeface="Arial" panose="020B0604020202020204" pitchFamily="34" charset="0"/>
                <a:ea typeface="Calibri"/>
                <a:cs typeface="Arial" panose="020B0604020202020204" pitchFamily="34" charset="0"/>
                <a:sym typeface="Calibri"/>
              </a:rPr>
              <a:t>Nonprofits are essential to advancing the quality of life for all in the Region. </a:t>
            </a:r>
            <a:r>
              <a:rPr lang="en-US" sz="1800" dirty="0" smtClean="0">
                <a:latin typeface="Arial" panose="020B0604020202020204" pitchFamily="34" charset="0"/>
                <a:ea typeface="Calibri"/>
                <a:cs typeface="Arial" panose="020B0604020202020204" pitchFamily="34" charset="0"/>
                <a:sym typeface="Calibri"/>
              </a:rPr>
              <a:t>In </a:t>
            </a:r>
            <a:r>
              <a:rPr lang="en-US" sz="1800" baseline="0" dirty="0" smtClean="0">
                <a:latin typeface="Arial" panose="020B0604020202020204" pitchFamily="34" charset="0"/>
                <a:ea typeface="Calibri"/>
                <a:cs typeface="Arial" panose="020B0604020202020204" pitchFamily="34" charset="0"/>
                <a:sym typeface="Calibri"/>
              </a:rPr>
              <a:t>Anne Arundel County alone, the nonprofit sector plays a crucial role by </a:t>
            </a:r>
            <a:r>
              <a:rPr sz="1800" dirty="0" smtClean="0">
                <a:latin typeface="Arial" panose="020B0604020202020204" pitchFamily="34" charset="0"/>
                <a:ea typeface="Calibri"/>
                <a:cs typeface="Arial" panose="020B0604020202020204" pitchFamily="34" charset="0"/>
                <a:sym typeface="Calibri"/>
              </a:rPr>
              <a:t>providing </a:t>
            </a:r>
            <a:r>
              <a:rPr lang="en-US" sz="1800" dirty="0" smtClean="0">
                <a:latin typeface="Arial" panose="020B0604020202020204" pitchFamily="34" charset="0"/>
                <a:ea typeface="Calibri"/>
                <a:cs typeface="Arial" panose="020B0604020202020204" pitchFamily="34" charset="0"/>
                <a:sym typeface="Calibri"/>
              </a:rPr>
              <a:t>almost</a:t>
            </a:r>
            <a:r>
              <a:rPr lang="en-US" sz="1800" baseline="0" dirty="0" smtClean="0">
                <a:latin typeface="Arial" panose="020B0604020202020204" pitchFamily="34" charset="0"/>
                <a:ea typeface="Calibri"/>
                <a:cs typeface="Arial" panose="020B0604020202020204" pitchFamily="34" charset="0"/>
                <a:sym typeface="Calibri"/>
              </a:rPr>
              <a:t> 17,000</a:t>
            </a:r>
            <a:r>
              <a:rPr sz="1800" dirty="0" smtClean="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jobs, delivering an enormous range of services to citizens of the region through its </a:t>
            </a:r>
            <a:r>
              <a:rPr lang="en-US" sz="1800" dirty="0" smtClean="0">
                <a:latin typeface="Arial" panose="020B0604020202020204" pitchFamily="34" charset="0"/>
                <a:ea typeface="Calibri"/>
                <a:cs typeface="Arial" panose="020B0604020202020204" pitchFamily="34" charset="0"/>
                <a:sym typeface="Calibri"/>
              </a:rPr>
              <a:t>almost</a:t>
            </a:r>
            <a:r>
              <a:rPr lang="en-US" sz="1800" baseline="0" dirty="0" smtClean="0">
                <a:latin typeface="Arial" panose="020B0604020202020204" pitchFamily="34" charset="0"/>
                <a:ea typeface="Calibri"/>
                <a:cs typeface="Arial" panose="020B0604020202020204" pitchFamily="34" charset="0"/>
                <a:sym typeface="Calibri"/>
              </a:rPr>
              <a:t> 2,500 education, </a:t>
            </a:r>
            <a:r>
              <a:rPr lang="en-US" sz="1800" dirty="0" smtClean="0">
                <a:latin typeface="Arial" panose="020B0604020202020204" pitchFamily="34" charset="0"/>
                <a:ea typeface="Calibri"/>
                <a:cs typeface="Arial" panose="020B0604020202020204" pitchFamily="34" charset="0"/>
                <a:sym typeface="Calibri"/>
              </a:rPr>
              <a:t>human services, </a:t>
            </a:r>
            <a:r>
              <a:rPr sz="1800" dirty="0" smtClean="0">
                <a:latin typeface="Arial" panose="020B0604020202020204" pitchFamily="34" charset="0"/>
                <a:ea typeface="Calibri"/>
                <a:cs typeface="Arial" panose="020B0604020202020204" pitchFamily="34" charset="0"/>
                <a:sym typeface="Calibri"/>
              </a:rPr>
              <a:t>health, </a:t>
            </a:r>
            <a:r>
              <a:rPr lang="en-US" sz="1800" dirty="0" smtClean="0">
                <a:latin typeface="Arial" panose="020B0604020202020204" pitchFamily="34" charset="0"/>
                <a:ea typeface="Calibri"/>
                <a:cs typeface="Arial" panose="020B0604020202020204" pitchFamily="34" charset="0"/>
                <a:sym typeface="Calibri"/>
              </a:rPr>
              <a:t>arts</a:t>
            </a:r>
            <a:r>
              <a:rPr sz="1800" dirty="0" smtClean="0">
                <a:latin typeface="Arial" panose="020B0604020202020204" pitchFamily="34" charset="0"/>
                <a:ea typeface="Calibri"/>
                <a:cs typeface="Arial" panose="020B0604020202020204" pitchFamily="34" charset="0"/>
                <a:sym typeface="Calibri"/>
              </a:rPr>
              <a:t>, </a:t>
            </a:r>
            <a:r>
              <a:rPr sz="1800" dirty="0">
                <a:latin typeface="Arial" panose="020B0604020202020204" pitchFamily="34" charset="0"/>
                <a:ea typeface="Calibri"/>
                <a:cs typeface="Arial" panose="020B0604020202020204" pitchFamily="34" charset="0"/>
                <a:sym typeface="Calibri"/>
              </a:rPr>
              <a:t>spiritual support, and other community organizations, and adding more than </a:t>
            </a:r>
            <a:r>
              <a:rPr sz="1800" dirty="0" smtClean="0">
                <a:latin typeface="Arial" panose="020B0604020202020204" pitchFamily="34" charset="0"/>
                <a:ea typeface="Calibri"/>
                <a:cs typeface="Arial" panose="020B0604020202020204" pitchFamily="34" charset="0"/>
                <a:sym typeface="Calibri"/>
              </a:rPr>
              <a:t>$</a:t>
            </a:r>
            <a:r>
              <a:rPr lang="en-US" sz="1800" dirty="0" smtClean="0">
                <a:latin typeface="Arial" panose="020B0604020202020204" pitchFamily="34" charset="0"/>
                <a:ea typeface="Calibri"/>
                <a:cs typeface="Arial" panose="020B0604020202020204" pitchFamily="34" charset="0"/>
                <a:sym typeface="Calibri"/>
              </a:rPr>
              <a:t>1.4 b</a:t>
            </a:r>
            <a:r>
              <a:rPr sz="1800" dirty="0" smtClean="0">
                <a:latin typeface="Arial" panose="020B0604020202020204" pitchFamily="34" charset="0"/>
                <a:ea typeface="Calibri"/>
                <a:cs typeface="Arial" panose="020B0604020202020204" pitchFamily="34" charset="0"/>
                <a:sym typeface="Calibri"/>
              </a:rPr>
              <a:t>illion </a:t>
            </a:r>
            <a:r>
              <a:rPr lang="en-US" sz="1800" dirty="0" smtClean="0">
                <a:latin typeface="Arial" panose="020B0604020202020204" pitchFamily="34" charset="0"/>
                <a:ea typeface="Calibri"/>
                <a:cs typeface="Arial" panose="020B0604020202020204" pitchFamily="34" charset="0"/>
                <a:sym typeface="Calibri"/>
              </a:rPr>
              <a:t>dollars </a:t>
            </a:r>
            <a:r>
              <a:rPr sz="1800" dirty="0" smtClean="0">
                <a:latin typeface="Arial" panose="020B0604020202020204" pitchFamily="34" charset="0"/>
                <a:ea typeface="Calibri"/>
                <a:cs typeface="Arial" panose="020B0604020202020204" pitchFamily="34" charset="0"/>
                <a:sym typeface="Calibri"/>
              </a:rPr>
              <a:t>directly </a:t>
            </a:r>
            <a:r>
              <a:rPr sz="1800" dirty="0">
                <a:latin typeface="Arial" panose="020B0604020202020204" pitchFamily="34" charset="0"/>
                <a:ea typeface="Calibri"/>
                <a:cs typeface="Arial" panose="020B0604020202020204" pitchFamily="34" charset="0"/>
                <a:sym typeface="Calibri"/>
              </a:rPr>
              <a:t>to the </a:t>
            </a:r>
            <a:r>
              <a:rPr lang="en-US" sz="1800" dirty="0" smtClean="0">
                <a:latin typeface="Arial" panose="020B0604020202020204" pitchFamily="34" charset="0"/>
                <a:ea typeface="Calibri"/>
                <a:cs typeface="Arial" panose="020B0604020202020204" pitchFamily="34" charset="0"/>
                <a:sym typeface="Calibri"/>
              </a:rPr>
              <a:t>County’s </a:t>
            </a:r>
            <a:r>
              <a:rPr sz="1800" dirty="0" smtClean="0">
                <a:latin typeface="Arial" panose="020B0604020202020204" pitchFamily="34" charset="0"/>
                <a:ea typeface="Calibri"/>
                <a:cs typeface="Arial" panose="020B0604020202020204" pitchFamily="34" charset="0"/>
                <a:sym typeface="Calibri"/>
              </a:rPr>
              <a:t>economy</a:t>
            </a:r>
            <a:r>
              <a:rPr sz="1800" dirty="0">
                <a:latin typeface="Arial" panose="020B0604020202020204" pitchFamily="34" charset="0"/>
                <a:ea typeface="Calibri"/>
                <a:cs typeface="Arial" panose="020B0604020202020204" pitchFamily="34" charset="0"/>
                <a:sym typeface="Calibri"/>
              </a:rPr>
              <a:t>.</a:t>
            </a:r>
            <a:r>
              <a:rPr sz="1200" dirty="0">
                <a:latin typeface="Calibri"/>
                <a:ea typeface="Calibri"/>
                <a:cs typeface="Calibri"/>
                <a:sym typeface="Calibri"/>
              </a:rPr>
              <a:t/>
            </a:r>
            <a:br>
              <a:rPr sz="1200" dirty="0">
                <a:latin typeface="Calibri"/>
                <a:ea typeface="Calibri"/>
                <a:cs typeface="Calibri"/>
                <a:sym typeface="Calibri"/>
              </a:rPr>
            </a:br>
            <a:endParaRPr sz="1200" dirty="0">
              <a:latin typeface="Calibri"/>
              <a:ea typeface="Calibri"/>
              <a:cs typeface="Calibri"/>
              <a:sym typeface="Calibri"/>
            </a:endParaRPr>
          </a:p>
        </p:txBody>
      </p:sp>
    </p:spTree>
    <p:extLst>
      <p:ext uri="{BB962C8B-B14F-4D97-AF65-F5344CB8AC3E}">
        <p14:creationId xmlns:p14="http://schemas.microsoft.com/office/powerpoint/2010/main" val="87588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pPr lvl="0"/>
            <a:endParaRPr/>
          </a:p>
        </p:txBody>
      </p:sp>
      <p:sp>
        <p:nvSpPr>
          <p:cNvPr id="244" name="Shape 244"/>
          <p:cNvSpPr>
            <a:spLocks noGrp="1"/>
          </p:cNvSpPr>
          <p:nvPr>
            <p:ph type="body" sz="quarter" idx="1"/>
          </p:nvPr>
        </p:nvSpPr>
        <p:spPr>
          <a:xfrm>
            <a:off x="927531" y="4114800"/>
            <a:ext cx="5248982" cy="4770408"/>
          </a:xfrm>
          <a:prstGeom prst="rect">
            <a:avLst/>
          </a:prstGeom>
        </p:spPr>
        <p:txBody>
          <a:bodyPr/>
          <a:lstStyle/>
          <a:p>
            <a:r>
              <a:rPr lang="en-US" sz="1600" dirty="0" smtClean="0">
                <a:latin typeface="Arial" panose="020B0604020202020204" pitchFamily="34" charset="0"/>
                <a:cs typeface="Arial" panose="020B0604020202020204" pitchFamily="34" charset="0"/>
                <a:sym typeface="Helvetica Neue"/>
              </a:rPr>
              <a:t>While the demand for the services nonprofits provide continues to grow, they also continue to be affected by the decline in public spending and other financial and operational challenges. To better meet growing community needs and increase organizational efficiency while remaining significant employers and economic contributors, nonprofits in Anne Arundel County need deeper collaboration with and connection to other nonprofits, local businesses,</a:t>
            </a:r>
            <a:r>
              <a:rPr lang="en-US" sz="1600" baseline="0" dirty="0" smtClean="0">
                <a:latin typeface="Arial" panose="020B0604020202020204" pitchFamily="34" charset="0"/>
                <a:cs typeface="Arial" panose="020B0604020202020204" pitchFamily="34" charset="0"/>
                <a:sym typeface="Helvetica Neue"/>
              </a:rPr>
              <a:t> </a:t>
            </a:r>
            <a:r>
              <a:rPr lang="en-US" sz="1600" dirty="0" smtClean="0">
                <a:latin typeface="Arial" panose="020B0604020202020204" pitchFamily="34" charset="0"/>
                <a:cs typeface="Arial" panose="020B0604020202020204" pitchFamily="34" charset="0"/>
                <a:sym typeface="Helvetica Neue"/>
              </a:rPr>
              <a:t>government agencies,</a:t>
            </a:r>
            <a:r>
              <a:rPr lang="en-US" sz="1600" baseline="0" dirty="0" smtClean="0">
                <a:latin typeface="Arial" panose="020B0604020202020204" pitchFamily="34" charset="0"/>
                <a:cs typeface="Arial" panose="020B0604020202020204" pitchFamily="34" charset="0"/>
                <a:sym typeface="Helvetica Neue"/>
              </a:rPr>
              <a:t> </a:t>
            </a:r>
            <a:r>
              <a:rPr lang="en-US" sz="1600" dirty="0" smtClean="0">
                <a:latin typeface="Arial" panose="020B0604020202020204" pitchFamily="34" charset="0"/>
                <a:cs typeface="Arial" panose="020B0604020202020204" pitchFamily="34" charset="0"/>
                <a:sym typeface="Helvetica Neue"/>
              </a:rPr>
              <a:t>elected officials and residents to strengthen their collective capacity and</a:t>
            </a:r>
            <a:r>
              <a:rPr lang="en-US" sz="1600" baseline="0" dirty="0" smtClean="0">
                <a:latin typeface="Arial" panose="020B0604020202020204" pitchFamily="34" charset="0"/>
                <a:cs typeface="Arial" panose="020B0604020202020204" pitchFamily="34" charset="0"/>
                <a:sym typeface="Helvetica Neue"/>
              </a:rPr>
              <a:t> achieve </a:t>
            </a:r>
            <a:r>
              <a:rPr lang="en-US" sz="1600" dirty="0" smtClean="0">
                <a:latin typeface="Arial" panose="020B0604020202020204" pitchFamily="34" charset="0"/>
                <a:cs typeface="Arial" panose="020B0604020202020204" pitchFamily="34" charset="0"/>
                <a:sym typeface="Helvetica Neue"/>
              </a:rPr>
              <a:t>long-term financial sustainability.  </a:t>
            </a:r>
          </a:p>
          <a:p>
            <a:pPr lvl="0">
              <a:defRPr sz="1800"/>
            </a:pPr>
            <a:endParaRPr lang="en-US" sz="800" dirty="0" smtClean="0">
              <a:latin typeface="Arial" panose="020B0604020202020204" pitchFamily="34" charset="0"/>
              <a:cs typeface="Arial" panose="020B0604020202020204" pitchFamily="34" charset="0"/>
            </a:endParaRPr>
          </a:p>
          <a:p>
            <a:pPr lvl="0">
              <a:defRPr sz="1800"/>
            </a:pPr>
            <a:r>
              <a:rPr lang="en-US" sz="1600" dirty="0" smtClean="0">
                <a:latin typeface="Arial" panose="020B0604020202020204" pitchFamily="34" charset="0"/>
                <a:cs typeface="Arial" panose="020B0604020202020204" pitchFamily="34" charset="0"/>
              </a:rPr>
              <a:t>It is my hope that the analyses presented today will increase awareness</a:t>
            </a:r>
            <a:r>
              <a:rPr lang="en-US" sz="1600" baseline="0" dirty="0" smtClean="0">
                <a:latin typeface="Arial" panose="020B0604020202020204" pitchFamily="34" charset="0"/>
                <a:cs typeface="Arial" panose="020B0604020202020204" pitchFamily="34" charset="0"/>
              </a:rPr>
              <a:t> of and </a:t>
            </a:r>
            <a:r>
              <a:rPr lang="en-US" sz="1600" dirty="0" smtClean="0">
                <a:latin typeface="Arial" panose="020B0604020202020204" pitchFamily="34" charset="0"/>
                <a:cs typeface="Arial" panose="020B0604020202020204" pitchFamily="34" charset="0"/>
              </a:rPr>
              <a:t>strengthen support</a:t>
            </a:r>
            <a:r>
              <a:rPr lang="en-US" sz="1600" baseline="0" dirty="0" smtClean="0">
                <a:latin typeface="Arial" panose="020B0604020202020204" pitchFamily="34" charset="0"/>
                <a:cs typeface="Arial" panose="020B0604020202020204" pitchFamily="34" charset="0"/>
              </a:rPr>
              <a:t> of </a:t>
            </a:r>
            <a:r>
              <a:rPr lang="en-US" sz="1600" dirty="0" smtClean="0">
                <a:latin typeface="Arial" panose="020B0604020202020204" pitchFamily="34" charset="0"/>
                <a:cs typeface="Arial" panose="020B0604020202020204" pitchFamily="34" charset="0"/>
              </a:rPr>
              <a:t>nonprofits</a:t>
            </a:r>
            <a:r>
              <a:rPr lang="en-US" sz="1600" baseline="0" dirty="0" smtClean="0">
                <a:latin typeface="Arial" panose="020B0604020202020204" pitchFamily="34" charset="0"/>
                <a:cs typeface="Arial" panose="020B0604020202020204" pitchFamily="34" charset="0"/>
              </a:rPr>
              <a:t> and their tremendous contributions to the County and Region. </a:t>
            </a:r>
            <a:endParaRPr lang="en-US" sz="1600" dirty="0" smtClean="0">
              <a:latin typeface="Arial" panose="020B0604020202020204" pitchFamily="34" charset="0"/>
              <a:cs typeface="Arial" panose="020B0604020202020204" pitchFamily="34" charset="0"/>
            </a:endParaRPr>
          </a:p>
          <a:p>
            <a:r>
              <a:rPr sz="1600" dirty="0">
                <a:latin typeface="Arial" panose="020B0604020202020204" pitchFamily="34" charset="0"/>
                <a:ea typeface="Calibri"/>
                <a:cs typeface="Arial" panose="020B0604020202020204" pitchFamily="34" charset="0"/>
                <a:sym typeface="Calibri"/>
              </a:rPr>
              <a:t/>
            </a:r>
            <a:br>
              <a:rPr sz="1600" dirty="0">
                <a:latin typeface="Arial" panose="020B0604020202020204" pitchFamily="34" charset="0"/>
                <a:ea typeface="Calibri"/>
                <a:cs typeface="Arial" panose="020B0604020202020204" pitchFamily="34" charset="0"/>
                <a:sym typeface="Calibri"/>
              </a:rPr>
            </a:br>
            <a:endParaRPr sz="1200" dirty="0">
              <a:latin typeface="Calibri"/>
              <a:ea typeface="Calibri"/>
              <a:cs typeface="Calibri"/>
              <a:sym typeface="Calibri"/>
            </a:endParaRPr>
          </a:p>
        </p:txBody>
      </p:sp>
    </p:spTree>
    <p:extLst>
      <p:ext uri="{BB962C8B-B14F-4D97-AF65-F5344CB8AC3E}">
        <p14:creationId xmlns:p14="http://schemas.microsoft.com/office/powerpoint/2010/main" val="74833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endParaRPr sz="1400" dirty="0"/>
          </a:p>
        </p:txBody>
      </p:sp>
    </p:spTree>
    <p:extLst>
      <p:ext uri="{BB962C8B-B14F-4D97-AF65-F5344CB8AC3E}">
        <p14:creationId xmlns:p14="http://schemas.microsoft.com/office/powerpoint/2010/main" val="3513667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pPr lvl="0"/>
            <a:endParaRPr/>
          </a:p>
        </p:txBody>
      </p:sp>
      <p:sp>
        <p:nvSpPr>
          <p:cNvPr id="263" name="Shape 26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Are there any questions? </a:t>
            </a:r>
          </a:p>
        </p:txBody>
      </p:sp>
    </p:spTree>
    <p:extLst>
      <p:ext uri="{BB962C8B-B14F-4D97-AF65-F5344CB8AC3E}">
        <p14:creationId xmlns:p14="http://schemas.microsoft.com/office/powerpoint/2010/main" val="419120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pPr lvl="0"/>
            <a:endParaRPr/>
          </a:p>
        </p:txBody>
      </p:sp>
      <p:sp>
        <p:nvSpPr>
          <p:cNvPr id="255" name="Shape 25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lang="en-US" sz="1200" dirty="0" smtClean="0"/>
              <a:t>To learn more about</a:t>
            </a:r>
            <a:r>
              <a:rPr lang="en-US" sz="1200" baseline="0" dirty="0" smtClean="0"/>
              <a:t> Nonprofits Count and to download additional copies of the report and the detailed appendix, please </a:t>
            </a:r>
            <a:r>
              <a:rPr lang="en-US" sz="1200" dirty="0" smtClean="0"/>
              <a:t>visit the</a:t>
            </a:r>
            <a:r>
              <a:rPr lang="en-US" sz="1200" baseline="0" dirty="0" smtClean="0"/>
              <a:t> </a:t>
            </a:r>
            <a:r>
              <a:rPr lang="en-US" sz="1200" dirty="0" smtClean="0"/>
              <a:t>Maryland Nonprofits and</a:t>
            </a:r>
            <a:r>
              <a:rPr lang="en-US" sz="1200" baseline="0" dirty="0" smtClean="0"/>
              <a:t> </a:t>
            </a:r>
            <a:r>
              <a:rPr lang="en-US" sz="1200" dirty="0" smtClean="0"/>
              <a:t>The Center for Nonprofit Advancement</a:t>
            </a:r>
            <a:r>
              <a:rPr lang="en-US" sz="1200" baseline="0" dirty="0" smtClean="0"/>
              <a:t> websites</a:t>
            </a:r>
            <a:r>
              <a:rPr lang="en-US" sz="1200" dirty="0" smtClean="0"/>
              <a:t>. </a:t>
            </a:r>
            <a:endParaRPr lang="en-US" sz="1200" dirty="0"/>
          </a:p>
        </p:txBody>
      </p:sp>
    </p:spTree>
    <p:extLst>
      <p:ext uri="{BB962C8B-B14F-4D97-AF65-F5344CB8AC3E}">
        <p14:creationId xmlns:p14="http://schemas.microsoft.com/office/powerpoint/2010/main" val="250741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rPr lang="en-US" sz="1600" dirty="0" smtClean="0">
                <a:latin typeface="Arial" panose="020B0604020202020204" pitchFamily="34" charset="0"/>
                <a:cs typeface="Arial" panose="020B0604020202020204" pitchFamily="34" charset="0"/>
              </a:rPr>
              <a:t>Nonprofits, through our connecting role in communities, improve the quality of life for all in our Region.</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This</a:t>
            </a:r>
            <a:r>
              <a:rPr lang="en-US" sz="1600" baseline="0" dirty="0" smtClean="0">
                <a:latin typeface="Arial" panose="020B0604020202020204" pitchFamily="34" charset="0"/>
                <a:cs typeface="Arial" panose="020B0604020202020204" pitchFamily="34" charset="0"/>
              </a:rPr>
              <a:t> first-ever </a:t>
            </a:r>
            <a:r>
              <a:rPr lang="en-US" sz="1600" baseline="0" dirty="0">
                <a:latin typeface="Arial" panose="020B0604020202020204" pitchFamily="34" charset="0"/>
                <a:cs typeface="Arial" panose="020B0604020202020204" pitchFamily="34" charset="0"/>
              </a:rPr>
              <a:t>report provides an in-depth look at the tremendous contributions of the  nonprofit sector </a:t>
            </a:r>
            <a:r>
              <a:rPr lang="en-US" sz="1600" b="0" i="0" u="none" strike="noStrike" baseline="0" dirty="0">
                <a:latin typeface="Arial" panose="020B0604020202020204" pitchFamily="34" charset="0"/>
                <a:cs typeface="Arial" panose="020B0604020202020204" pitchFamily="34" charset="0"/>
                <a:sym typeface="Calibri"/>
              </a:rPr>
              <a:t>in the geographic region encompassing the District of Columbia and the states of Maryland and Virginia, from 2003 to 2014. </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73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Arial" panose="020B0604020202020204" pitchFamily="34" charset="0"/>
                <a:cs typeface="Arial" panose="020B0604020202020204" pitchFamily="34" charset="0"/>
                <a:sym typeface="Helvetica Neue"/>
              </a:rPr>
              <a:t>While the number of registered nonprofits decreased between 2009 and </a:t>
            </a:r>
            <a:r>
              <a:rPr lang="en-US" sz="1800" b="0" i="0" u="none" strike="noStrike" baseline="0" dirty="0" smtClean="0">
                <a:latin typeface="Arial" panose="020B0604020202020204" pitchFamily="34" charset="0"/>
                <a:cs typeface="Arial" panose="020B0604020202020204" pitchFamily="34" charset="0"/>
                <a:sym typeface="Helvetica Neue"/>
              </a:rPr>
              <a:t>2013, n</a:t>
            </a:r>
            <a:r>
              <a:rPr lang="en-US" sz="1800" dirty="0" smtClean="0">
                <a:latin typeface="Arial" panose="020B0604020202020204" pitchFamily="34" charset="0"/>
                <a:cs typeface="Arial" panose="020B0604020202020204" pitchFamily="34" charset="0"/>
              </a:rPr>
              <a:t>onprofits have a significant presence in every county and city in the region. In 2013, there were almost 85,000 registered nonprofits in the District of Columbia, Maryland and Virginia, with almost 65,000 of them classified as 501c3s. </a:t>
            </a:r>
          </a:p>
        </p:txBody>
      </p:sp>
    </p:spTree>
    <p:extLst>
      <p:ext uri="{BB962C8B-B14F-4D97-AF65-F5344CB8AC3E}">
        <p14:creationId xmlns:p14="http://schemas.microsoft.com/office/powerpoint/2010/main" val="248300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latin typeface="Arial" panose="020B0604020202020204" pitchFamily="34" charset="0"/>
                <a:cs typeface="Arial" panose="020B0604020202020204" pitchFamily="34" charset="0"/>
              </a:rPr>
              <a:t>In Anne Arundel</a:t>
            </a:r>
            <a:r>
              <a:rPr lang="en-US" sz="1800" baseline="0" dirty="0" smtClean="0">
                <a:latin typeface="Arial" panose="020B0604020202020204" pitchFamily="34" charset="0"/>
                <a:cs typeface="Arial" panose="020B0604020202020204" pitchFamily="34" charset="0"/>
              </a:rPr>
              <a:t> County</a:t>
            </a:r>
            <a:r>
              <a:rPr lang="en-US" sz="1800" dirty="0" smtClean="0">
                <a:latin typeface="Arial" panose="020B0604020202020204" pitchFamily="34" charset="0"/>
                <a:cs typeface="Arial" panose="020B0604020202020204" pitchFamily="34" charset="0"/>
              </a:rPr>
              <a:t>, there are almost 2,500 registered nonprofits, 1,831 of which are 501(c)(3)s.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**This slide is citing data from the Report NOT the 2014 Nonprofit by the Numbers website data.**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9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Nonprofit organizations work in a range of fields </a:t>
            </a:r>
            <a:r>
              <a:rPr lang="en-US" sz="1800" dirty="0" smtClean="0">
                <a:latin typeface="Arial" panose="020B0604020202020204" pitchFamily="34" charset="0"/>
                <a:cs typeface="Arial" panose="020B0604020202020204" pitchFamily="34" charset="0"/>
              </a:rPr>
              <a:t>in Anne Arundel County</a:t>
            </a:r>
            <a:r>
              <a:rPr lang="en-US" sz="1800" dirty="0">
                <a:latin typeface="Arial" panose="020B0604020202020204" pitchFamily="34" charset="0"/>
                <a:cs typeface="Arial" panose="020B0604020202020204" pitchFamily="34" charset="0"/>
              </a:rPr>
              <a:t>. Among those 501(c)(3)s classified by the IRS in 2014, over </a:t>
            </a:r>
            <a:r>
              <a:rPr lang="en-US" sz="1800" dirty="0" smtClean="0">
                <a:latin typeface="Arial" panose="020B0604020202020204" pitchFamily="34" charset="0"/>
                <a:cs typeface="Arial" panose="020B0604020202020204" pitchFamily="34" charset="0"/>
              </a:rPr>
              <a:t>30</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percent </a:t>
            </a:r>
            <a:r>
              <a:rPr lang="en-US" sz="1800" dirty="0">
                <a:latin typeface="Arial" panose="020B0604020202020204" pitchFamily="34" charset="0"/>
                <a:cs typeface="Arial" panose="020B0604020202020204" pitchFamily="34" charset="0"/>
              </a:rPr>
              <a:t>provide </a:t>
            </a:r>
            <a:r>
              <a:rPr lang="en-US" sz="1800" dirty="0" smtClean="0">
                <a:latin typeface="Arial" panose="020B0604020202020204" pitchFamily="34" charset="0"/>
                <a:cs typeface="Arial" panose="020B0604020202020204" pitchFamily="34" charset="0"/>
              </a:rPr>
              <a:t>education </a:t>
            </a:r>
            <a:r>
              <a:rPr lang="en-US" sz="1800" dirty="0">
                <a:latin typeface="Arial" panose="020B0604020202020204" pitchFamily="34" charset="0"/>
                <a:cs typeface="Arial" panose="020B0604020202020204" pitchFamily="34" charset="0"/>
              </a:rPr>
              <a:t>services. Other large service delivery areas in the county include </a:t>
            </a:r>
            <a:r>
              <a:rPr lang="en-US" sz="1800" dirty="0" smtClean="0">
                <a:latin typeface="Arial" panose="020B0604020202020204" pitchFamily="34" charset="0"/>
                <a:cs typeface="Arial" panose="020B0604020202020204" pitchFamily="34" charset="0"/>
              </a:rPr>
              <a:t>human services education</a:t>
            </a:r>
            <a:r>
              <a:rPr lang="en-US" sz="1800" dirty="0">
                <a:latin typeface="Arial" panose="020B0604020202020204" pitchFamily="34" charset="0"/>
                <a:cs typeface="Arial" panose="020B0604020202020204" pitchFamily="34" charset="0"/>
              </a:rPr>
              <a:t>; arts, culture and humanities; </a:t>
            </a:r>
            <a:r>
              <a:rPr lang="en-US" sz="1800" dirty="0" smtClean="0">
                <a:latin typeface="Arial" panose="020B0604020202020204" pitchFamily="34" charset="0"/>
                <a:cs typeface="Arial" panose="020B0604020202020204" pitchFamily="34" charset="0"/>
              </a:rPr>
              <a:t>health; and </a:t>
            </a:r>
            <a:r>
              <a:rPr lang="en-US" sz="1800" dirty="0">
                <a:latin typeface="Arial" panose="020B0604020202020204" pitchFamily="34" charset="0"/>
                <a:cs typeface="Arial" panose="020B0604020202020204" pitchFamily="34" charset="0"/>
              </a:rPr>
              <a:t>organizations that focus on </a:t>
            </a:r>
            <a:r>
              <a:rPr lang="en-US" sz="1800" dirty="0" smtClean="0">
                <a:latin typeface="Arial" panose="020B0604020202020204" pitchFamily="34" charset="0"/>
                <a:cs typeface="Arial" panose="020B0604020202020204" pitchFamily="34" charset="0"/>
              </a:rPr>
              <a:t>the environment and animals.</a:t>
            </a:r>
            <a:r>
              <a:rPr lang="en-US" sz="1800" baseline="0" dirty="0" smtClean="0">
                <a:latin typeface="Arial" panose="020B0604020202020204" pitchFamily="34" charset="0"/>
                <a:cs typeface="Arial" panose="020B0604020202020204" pitchFamily="34" charset="0"/>
              </a:rPr>
              <a:t>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911 unknowns/unclassified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21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800" dirty="0">
                <a:latin typeface="Arial" panose="020B0604020202020204" pitchFamily="34" charset="0"/>
                <a:cs typeface="Arial" panose="020B0604020202020204" pitchFamily="34" charset="0"/>
              </a:rPr>
              <a:t>The region’s nonprofits vary by revenue, and these revenue levels vary by state. Almost 66 percent of the region’s 501(c)(3)s operate with revenues of less than $</a:t>
            </a:r>
            <a:r>
              <a:rPr sz="1800" dirty="0" smtClean="0">
                <a:latin typeface="Arial" panose="020B0604020202020204" pitchFamily="34" charset="0"/>
                <a:cs typeface="Arial" panose="020B0604020202020204" pitchFamily="34" charset="0"/>
              </a:rPr>
              <a:t>25,000, and only </a:t>
            </a:r>
            <a:r>
              <a:rPr sz="1800" dirty="0">
                <a:latin typeface="Arial" panose="020B0604020202020204" pitchFamily="34" charset="0"/>
                <a:cs typeface="Arial" panose="020B0604020202020204" pitchFamily="34" charset="0"/>
              </a:rPr>
              <a:t>9 percent operate with revenues over $1 million</a:t>
            </a:r>
            <a:r>
              <a:rPr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lvl="0">
              <a:defRPr sz="1800"/>
            </a:pPr>
            <a:endParaRPr lang="en-US" sz="1200" dirty="0" smtClean="0"/>
          </a:p>
        </p:txBody>
      </p:sp>
    </p:spTree>
    <p:extLst>
      <p:ext uri="{BB962C8B-B14F-4D97-AF65-F5344CB8AC3E}">
        <p14:creationId xmlns:p14="http://schemas.microsoft.com/office/powerpoint/2010/main" val="352794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pPr lvl="0"/>
            <a:endParaRPr/>
          </a:p>
        </p:txBody>
      </p:sp>
      <p:sp>
        <p:nvSpPr>
          <p:cNvPr id="98" name="Shape 9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800" dirty="0">
                <a:latin typeface="Arial" panose="020B0604020202020204" pitchFamily="34" charset="0"/>
                <a:cs typeface="Arial" panose="020B0604020202020204" pitchFamily="34" charset="0"/>
              </a:rPr>
              <a:t>And when we break this down by state, </a:t>
            </a:r>
            <a:r>
              <a:rPr sz="1800" dirty="0" smtClean="0">
                <a:latin typeface="Arial" panose="020B0604020202020204" pitchFamily="34" charset="0"/>
                <a:cs typeface="Arial" panose="020B0604020202020204" pitchFamily="34" charset="0"/>
              </a:rPr>
              <a:t>we </a:t>
            </a:r>
            <a:r>
              <a:rPr sz="1800" dirty="0">
                <a:latin typeface="Arial" panose="020B0604020202020204" pitchFamily="34" charset="0"/>
                <a:cs typeface="Arial" panose="020B0604020202020204" pitchFamily="34" charset="0"/>
              </a:rPr>
              <a:t>see that the percentage of 501(c)(3) organizations operating with revenues of $1 million or more was 18 percent in the District of Columbia — double the regional percentage.</a:t>
            </a:r>
          </a:p>
        </p:txBody>
      </p:sp>
    </p:spTree>
    <p:extLst>
      <p:ext uri="{BB962C8B-B14F-4D97-AF65-F5344CB8AC3E}">
        <p14:creationId xmlns:p14="http://schemas.microsoft.com/office/powerpoint/2010/main" val="6189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lang="en-US" sz="2000" dirty="0" smtClean="0">
                <a:latin typeface="Arial" panose="020B0604020202020204" pitchFamily="34" charset="0"/>
                <a:cs typeface="Arial" panose="020B0604020202020204" pitchFamily="34" charset="0"/>
              </a:rPr>
              <a:t>In Anne Arundel</a:t>
            </a:r>
            <a:r>
              <a:rPr lang="en-US" sz="2000" baseline="0" dirty="0" smtClean="0">
                <a:latin typeface="Arial" panose="020B0604020202020204" pitchFamily="34" charset="0"/>
                <a:cs typeface="Arial" panose="020B0604020202020204" pitchFamily="34" charset="0"/>
              </a:rPr>
              <a:t> County, 66 percent of 501(c)(3)s operate with revenues of less than $25,000, </a:t>
            </a:r>
            <a:r>
              <a:rPr lang="en-US" sz="2000" dirty="0" smtClean="0">
                <a:latin typeface="Arial" panose="020B0604020202020204" pitchFamily="34" charset="0"/>
                <a:cs typeface="Arial" panose="020B0604020202020204" pitchFamily="34" charset="0"/>
              </a:rPr>
              <a:t>27 percent operate with revenues between $25,000</a:t>
            </a:r>
            <a:r>
              <a:rPr lang="en-US" sz="2000" baseline="0" dirty="0" smtClean="0">
                <a:latin typeface="Arial" panose="020B0604020202020204" pitchFamily="34" charset="0"/>
                <a:cs typeface="Arial" panose="020B0604020202020204" pitchFamily="34" charset="0"/>
              </a:rPr>
              <a:t> a</a:t>
            </a:r>
            <a:r>
              <a:rPr lang="en-US" sz="2000" dirty="0" smtClean="0">
                <a:latin typeface="Arial" panose="020B0604020202020204" pitchFamily="34" charset="0"/>
                <a:cs typeface="Arial" panose="020B0604020202020204" pitchFamily="34" charset="0"/>
              </a:rPr>
              <a:t>nd $1 million, </a:t>
            </a:r>
            <a:r>
              <a:rPr lang="en-US" sz="2000" baseline="0" dirty="0" smtClean="0">
                <a:latin typeface="Arial" panose="020B0604020202020204" pitchFamily="34" charset="0"/>
                <a:cs typeface="Arial" panose="020B0604020202020204" pitchFamily="34" charset="0"/>
              </a:rPr>
              <a:t>and only 7 percent operate with revenue over $1 million. </a:t>
            </a:r>
            <a:endParaRPr lang="en-US" sz="2000" dirty="0" smtClean="0">
              <a:latin typeface="Arial" panose="020B0604020202020204" pitchFamily="34" charset="0"/>
              <a:cs typeface="Arial" panose="020B0604020202020204" pitchFamily="34" charset="0"/>
            </a:endParaRPr>
          </a:p>
          <a:p>
            <a:pPr lvl="0">
              <a:defRPr sz="1800"/>
            </a:pPr>
            <a:endParaRPr lang="en-US" dirty="0"/>
          </a:p>
        </p:txBody>
      </p:sp>
    </p:spTree>
    <p:extLst>
      <p:ext uri="{BB962C8B-B14F-4D97-AF65-F5344CB8AC3E}">
        <p14:creationId xmlns:p14="http://schemas.microsoft.com/office/powerpoint/2010/main" val="334637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mdnonprofits.simplicitymetrics.com/" TargetMode="Externa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mailto:research@mdnonprofit.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marylandnonprofits.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nonprofitadvancement.or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0" y="0"/>
            <a:ext cx="9144000" cy="4928762"/>
          </a:xfrm>
          <a:prstGeom prst="rect">
            <a:avLst/>
          </a:prstGeom>
          <a:solidFill>
            <a:srgbClr val="CD1E28"/>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50" name="Shape 50"/>
          <p:cNvSpPr>
            <a:spLocks noGrp="1"/>
          </p:cNvSpPr>
          <p:nvPr>
            <p:ph type="title"/>
          </p:nvPr>
        </p:nvSpPr>
        <p:spPr>
          <a:xfrm>
            <a:off x="3633208" y="2979925"/>
            <a:ext cx="2649216" cy="1470026"/>
          </a:xfrm>
          <a:prstGeom prst="rect">
            <a:avLst/>
          </a:prstGeom>
        </p:spPr>
        <p:txBody>
          <a:bodyPr/>
          <a:lstStyle/>
          <a:p>
            <a:pPr lvl="0" algn="r">
              <a:lnSpc>
                <a:spcPct val="90000"/>
              </a:lnSpc>
              <a:defRPr sz="1800"/>
            </a:pPr>
            <a:r>
              <a:rPr sz="3600" spc="-200">
                <a:solidFill>
                  <a:srgbClr val="FFFFFF"/>
                </a:solidFill>
                <a:latin typeface="Gotham"/>
                <a:ea typeface="Gotham"/>
                <a:cs typeface="Gotham"/>
                <a:sym typeface="Gotham"/>
              </a:rPr>
              <a:t>Nonprofits</a:t>
            </a:r>
            <a:br>
              <a:rPr sz="3600" spc="-200">
                <a:solidFill>
                  <a:srgbClr val="FFFFFF"/>
                </a:solidFill>
                <a:latin typeface="Gotham"/>
                <a:ea typeface="Gotham"/>
                <a:cs typeface="Gotham"/>
                <a:sym typeface="Gotham"/>
              </a:rPr>
            </a:br>
            <a:r>
              <a:rPr sz="6300" spc="-300">
                <a:solidFill>
                  <a:srgbClr val="FFFFFF"/>
                </a:solidFill>
                <a:latin typeface="Gotham"/>
                <a:ea typeface="Gotham"/>
                <a:cs typeface="Gotham"/>
                <a:sym typeface="Gotham"/>
              </a:rPr>
              <a:t>Count</a:t>
            </a:r>
          </a:p>
        </p:txBody>
      </p:sp>
      <p:sp>
        <p:nvSpPr>
          <p:cNvPr id="51" name="Shape 51"/>
          <p:cNvSpPr>
            <a:spLocks noGrp="1"/>
          </p:cNvSpPr>
          <p:nvPr>
            <p:ph type="body" idx="1"/>
          </p:nvPr>
        </p:nvSpPr>
        <p:spPr>
          <a:xfrm>
            <a:off x="6332885" y="3095198"/>
            <a:ext cx="2396912" cy="1724226"/>
          </a:xfrm>
          <a:prstGeom prst="rect">
            <a:avLst/>
          </a:prstGeom>
        </p:spPr>
        <p:txBody>
          <a:bodyPr/>
          <a:lstStyle/>
          <a:p>
            <a:pPr lvl="0" algn="l">
              <a:spcBef>
                <a:spcPts val="300"/>
              </a:spcBef>
              <a:defRPr sz="1800">
                <a:solidFill>
                  <a:srgbClr val="000000"/>
                </a:solidFill>
              </a:defRPr>
            </a:pPr>
            <a:r>
              <a:rPr sz="1500">
                <a:solidFill>
                  <a:srgbClr val="FFFFFF"/>
                </a:solidFill>
                <a:latin typeface="Gotham"/>
                <a:ea typeface="Gotham"/>
                <a:cs typeface="Gotham"/>
                <a:sym typeface="Gotham"/>
              </a:rPr>
              <a:t>The Economic &amp; Social Impact of Nonprofits</a:t>
            </a:r>
            <a:br>
              <a:rPr sz="1500">
                <a:solidFill>
                  <a:srgbClr val="FFFFFF"/>
                </a:solidFill>
                <a:latin typeface="Gotham"/>
                <a:ea typeface="Gotham"/>
                <a:cs typeface="Gotham"/>
                <a:sym typeface="Gotham"/>
              </a:rPr>
            </a:br>
            <a:r>
              <a:rPr sz="1500">
                <a:solidFill>
                  <a:srgbClr val="FFFFFF"/>
                </a:solidFill>
                <a:latin typeface="Gotham"/>
                <a:ea typeface="Gotham"/>
                <a:cs typeface="Gotham"/>
                <a:sym typeface="Gotham"/>
              </a:rPr>
              <a:t>in Maryland, the District of Columbia and Virginia, 2016 </a:t>
            </a:r>
          </a:p>
        </p:txBody>
      </p:sp>
      <p:sp>
        <p:nvSpPr>
          <p:cNvPr id="52" name="Shape 52"/>
          <p:cNvSpPr/>
          <p:nvPr/>
        </p:nvSpPr>
        <p:spPr>
          <a:xfrm>
            <a:off x="6282425" y="3095198"/>
            <a:ext cx="1" cy="1177521"/>
          </a:xfrm>
          <a:prstGeom prst="line">
            <a:avLst/>
          </a:prstGeom>
          <a:ln w="25400">
            <a:solidFill>
              <a:srgbClr val="5F0F41"/>
            </a:solidFill>
          </a:ln>
          <a:effectLst>
            <a:outerShdw blurRad="38100" dist="20000" dir="5400000" rotWithShape="0">
              <a:srgbClr val="000000">
                <a:alpha val="38000"/>
              </a:srgbClr>
            </a:outerShdw>
          </a:effectLst>
        </p:spPr>
        <p:txBody>
          <a:bodyPr lIns="0" tIns="0" rIns="0" bIns="0"/>
          <a:lstStyle/>
          <a:p>
            <a:pPr lvl="0">
              <a:defRPr sz="1200">
                <a:latin typeface="+mj-lt"/>
                <a:ea typeface="+mj-ea"/>
                <a:cs typeface="+mj-cs"/>
                <a:sym typeface="Helvetica"/>
              </a:defRPr>
            </a:pPr>
            <a:endParaRPr/>
          </a:p>
        </p:txBody>
      </p:sp>
      <p:pic>
        <p:nvPicPr>
          <p:cNvPr id="53" name="image1.png" descr="Maryland.png"/>
          <p:cNvPicPr/>
          <p:nvPr/>
        </p:nvPicPr>
        <p:blipFill>
          <a:blip r:embed="rId3">
            <a:extLst/>
          </a:blip>
          <a:stretch>
            <a:fillRect/>
          </a:stretch>
        </p:blipFill>
        <p:spPr>
          <a:xfrm>
            <a:off x="3969611" y="5438347"/>
            <a:ext cx="2133128" cy="897824"/>
          </a:xfrm>
          <a:prstGeom prst="rect">
            <a:avLst/>
          </a:prstGeom>
          <a:ln w="12700">
            <a:miter lim="400000"/>
          </a:ln>
        </p:spPr>
      </p:pic>
      <p:pic>
        <p:nvPicPr>
          <p:cNvPr id="54" name="image2.png" descr="Print_Color_Vertical.png"/>
          <p:cNvPicPr/>
          <p:nvPr/>
        </p:nvPicPr>
        <p:blipFill>
          <a:blip r:embed="rId4">
            <a:extLst/>
          </a:blip>
          <a:stretch>
            <a:fillRect/>
          </a:stretch>
        </p:blipFill>
        <p:spPr>
          <a:xfrm>
            <a:off x="6352228" y="5438347"/>
            <a:ext cx="1496373" cy="897823"/>
          </a:xfrm>
          <a:prstGeom prst="rect">
            <a:avLst/>
          </a:prstGeom>
          <a:ln w="12700">
            <a:miter lim="400000"/>
          </a:ln>
        </p:spPr>
      </p:pic>
      <p:sp>
        <p:nvSpPr>
          <p:cNvPr id="55" name="Shape 55"/>
          <p:cNvSpPr/>
          <p:nvPr/>
        </p:nvSpPr>
        <p:spPr>
          <a:xfrm>
            <a:off x="3903374" y="5107397"/>
            <a:ext cx="3950721" cy="2387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200"/>
              </a:spcBef>
              <a:defRPr sz="1200">
                <a:latin typeface="Gotham"/>
                <a:ea typeface="Gotham"/>
                <a:cs typeface="Gotham"/>
                <a:sym typeface="Gotham"/>
              </a:defRPr>
            </a:lvl1pPr>
          </a:lstStyle>
          <a:p>
            <a:pPr lvl="0">
              <a:defRPr sz="1800"/>
            </a:pPr>
            <a:r>
              <a:rPr sz="1200"/>
              <a:t>a joint report by</a:t>
            </a:r>
          </a:p>
        </p:txBody>
      </p:sp>
      <p:sp>
        <p:nvSpPr>
          <p:cNvPr id="56" name="Shape 56"/>
          <p:cNvSpPr/>
          <p:nvPr/>
        </p:nvSpPr>
        <p:spPr>
          <a:xfrm>
            <a:off x="3903374" y="6431593"/>
            <a:ext cx="4632989"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200"/>
              </a:spcBef>
              <a:defRPr sz="1200">
                <a:latin typeface="Gotham"/>
                <a:ea typeface="Gotham"/>
                <a:cs typeface="Gotham"/>
                <a:sym typeface="Gotham"/>
              </a:defRPr>
            </a:lvl1pPr>
          </a:lstStyle>
          <a:p>
            <a:pPr lvl="0">
              <a:defRPr sz="1800"/>
            </a:pPr>
            <a:r>
              <a:rPr sz="1200" dirty="0"/>
              <a:t>Special thanks to Johns Hopkins</a:t>
            </a:r>
            <a:r>
              <a:rPr lang="en-US" sz="1200" dirty="0"/>
              <a:t> Center</a:t>
            </a:r>
            <a:r>
              <a:rPr sz="1200" dirty="0"/>
              <a:t> for Civil Society Studies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89" y="5671319"/>
            <a:ext cx="1284446" cy="1037273"/>
          </a:xfrm>
          <a:prstGeom prst="rect">
            <a:avLst/>
          </a:prstGeom>
        </p:spPr>
      </p:pic>
    </p:spTree>
    <p:extLst>
      <p:ext uri="{BB962C8B-B14F-4D97-AF65-F5344CB8AC3E}">
        <p14:creationId xmlns:p14="http://schemas.microsoft.com/office/powerpoint/2010/main" val="29985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01" name="Shape 101"/>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lang="en-US" sz="4000" b="1" dirty="0" smtClean="0">
                <a:solidFill>
                  <a:srgbClr val="FFFFFF"/>
                </a:solidFill>
              </a:rPr>
              <a:t>Economic Impact: </a:t>
            </a:r>
            <a:r>
              <a:rPr sz="4000" b="1" dirty="0" smtClean="0">
                <a:solidFill>
                  <a:srgbClr val="FFFFFF"/>
                </a:solidFill>
              </a:rPr>
              <a:t>Employment</a:t>
            </a:r>
            <a:endParaRPr sz="4000" b="1" dirty="0">
              <a:solidFill>
                <a:srgbClr val="FFFFFF"/>
              </a:solidFill>
            </a:endParaRPr>
          </a:p>
        </p:txBody>
      </p:sp>
      <p:sp>
        <p:nvSpPr>
          <p:cNvPr id="102" name="Shape 102"/>
          <p:cNvSpPr>
            <a:spLocks noGrp="1"/>
          </p:cNvSpPr>
          <p:nvPr>
            <p:ph type="body" idx="1"/>
          </p:nvPr>
        </p:nvSpPr>
        <p:spPr>
          <a:xfrm>
            <a:off x="457200" y="1600201"/>
            <a:ext cx="5320614" cy="4304218"/>
          </a:xfrm>
          <a:prstGeom prst="rect">
            <a:avLst/>
          </a:prstGeom>
        </p:spPr>
        <p:txBody>
          <a:bodyPr/>
          <a:lstStyle/>
          <a:p>
            <a:pPr marL="214312" lvl="0" indent="-214312">
              <a:spcBef>
                <a:spcPts val="400"/>
              </a:spcBef>
              <a:defRPr sz="1800"/>
            </a:pPr>
            <a:r>
              <a:rPr sz="2000" dirty="0">
                <a:latin typeface="Gotham"/>
                <a:ea typeface="Gotham"/>
                <a:cs typeface="Gotham"/>
                <a:sym typeface="Gotham"/>
              </a:rPr>
              <a:t>Nonprofits employ 650,000 workers in Maryland, DC and Virginia</a:t>
            </a:r>
          </a:p>
          <a:p>
            <a:pPr marL="214312" lvl="0" indent="-214312">
              <a:spcBef>
                <a:spcPts val="400"/>
              </a:spcBef>
              <a:defRPr sz="1800"/>
            </a:pPr>
            <a:r>
              <a:rPr sz="2000" dirty="0">
                <a:latin typeface="Gotham"/>
                <a:ea typeface="Gotham"/>
                <a:cs typeface="Gotham"/>
                <a:sym typeface="Gotham"/>
              </a:rPr>
              <a:t>1 in 10 work</a:t>
            </a:r>
            <a:r>
              <a:rPr lang="en-US" sz="2000" dirty="0">
                <a:latin typeface="Gotham"/>
                <a:ea typeface="Gotham"/>
                <a:cs typeface="Gotham"/>
                <a:sym typeface="Gotham"/>
              </a:rPr>
              <a:t>ers</a:t>
            </a:r>
            <a:r>
              <a:rPr sz="2000" dirty="0">
                <a:latin typeface="Gotham"/>
                <a:ea typeface="Gotham"/>
                <a:cs typeface="Gotham"/>
                <a:sym typeface="Gotham"/>
              </a:rPr>
              <a:t> in the region</a:t>
            </a:r>
          </a:p>
          <a:p>
            <a:pPr marL="214312" lvl="0" indent="-214312">
              <a:spcBef>
                <a:spcPts val="400"/>
              </a:spcBef>
              <a:defRPr sz="1800"/>
            </a:pPr>
            <a:r>
              <a:rPr sz="2000" dirty="0">
                <a:latin typeface="Gotham"/>
                <a:ea typeface="Gotham"/>
                <a:cs typeface="Gotham"/>
                <a:sym typeface="Gotham"/>
              </a:rPr>
              <a:t>1 in 8 of the region</a:t>
            </a:r>
            <a:r>
              <a:rPr lang="en-US" sz="2000" dirty="0">
                <a:latin typeface="Gotham"/>
                <a:ea typeface="Gotham"/>
                <a:cs typeface="Gotham"/>
                <a:sym typeface="Gotham"/>
              </a:rPr>
              <a:t>'</a:t>
            </a:r>
            <a:r>
              <a:rPr sz="2000" dirty="0">
                <a:latin typeface="Gotham"/>
                <a:ea typeface="Gotham"/>
                <a:cs typeface="Gotham"/>
                <a:sym typeface="Gotham"/>
              </a:rPr>
              <a:t>s private workforce </a:t>
            </a:r>
            <a:endParaRPr lang="en-US" sz="2000" dirty="0" smtClean="0">
              <a:latin typeface="Gotham"/>
              <a:ea typeface="Gotham"/>
              <a:cs typeface="Gotham"/>
              <a:sym typeface="Gotham"/>
            </a:endParaRPr>
          </a:p>
          <a:p>
            <a:pPr marL="214312" lvl="0" indent="-214312">
              <a:spcBef>
                <a:spcPts val="400"/>
              </a:spcBef>
              <a:defRPr sz="1800"/>
            </a:pPr>
            <a:r>
              <a:rPr lang="en-US" sz="2000" dirty="0" smtClean="0">
                <a:latin typeface="Gotham"/>
                <a:ea typeface="Gotham"/>
                <a:cs typeface="Gotham"/>
                <a:sym typeface="Gotham"/>
              </a:rPr>
              <a:t>Nonprofit employment increased on average by 11% in region from 2007 to 2012, while employment in for-profit sector decreased by -1.7%</a:t>
            </a:r>
            <a:r>
              <a:rPr sz="2000" dirty="0" smtClean="0">
                <a:latin typeface="Gotham"/>
                <a:ea typeface="Gotham"/>
                <a:cs typeface="Gotham"/>
                <a:sym typeface="Gotham"/>
              </a:rPr>
              <a:t> </a:t>
            </a:r>
            <a:endParaRPr sz="2000" dirty="0">
              <a:latin typeface="Gotham"/>
              <a:ea typeface="Gotham"/>
              <a:cs typeface="Gotham"/>
              <a:sym typeface="Gotham"/>
            </a:endParaRPr>
          </a:p>
        </p:txBody>
      </p:sp>
      <p:pic>
        <p:nvPicPr>
          <p:cNvPr id="103" name="image7.png" descr="Figure-19.png"/>
          <p:cNvPicPr/>
          <p:nvPr/>
        </p:nvPicPr>
        <p:blipFill>
          <a:blip r:embed="rId3">
            <a:extLst/>
          </a:blip>
          <a:stretch>
            <a:fillRect/>
          </a:stretch>
        </p:blipFill>
        <p:spPr>
          <a:xfrm>
            <a:off x="6096000" y="1600200"/>
            <a:ext cx="1371600" cy="4844798"/>
          </a:xfrm>
          <a:prstGeom prst="rect">
            <a:avLst/>
          </a:prstGeom>
          <a:ln w="12700">
            <a:miter lim="400000"/>
          </a:ln>
        </p:spPr>
      </p:pic>
      <p:pic>
        <p:nvPicPr>
          <p:cNvPr id="104"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05"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79" name="Shape 79"/>
          <p:cNvSpPr>
            <a:spLocks noGrp="1"/>
          </p:cNvSpPr>
          <p:nvPr>
            <p:ph type="title"/>
          </p:nvPr>
        </p:nvSpPr>
        <p:spPr>
          <a:xfrm>
            <a:off x="1" y="6554"/>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lang="en-US" sz="4000" b="1" dirty="0" smtClean="0">
                <a:solidFill>
                  <a:srgbClr val="FFFFFF"/>
                </a:solidFill>
              </a:rPr>
              <a:t>Anne Arundel County </a:t>
            </a:r>
            <a:br>
              <a:rPr lang="en-US" sz="4000" b="1" dirty="0" smtClean="0">
                <a:solidFill>
                  <a:srgbClr val="FFFFFF"/>
                </a:solidFill>
              </a:rPr>
            </a:br>
            <a:r>
              <a:rPr lang="en-US" sz="4000" b="1" dirty="0" smtClean="0">
                <a:solidFill>
                  <a:srgbClr val="FFFFFF"/>
                </a:solidFill>
              </a:rPr>
              <a:t>Employment, 2014</a:t>
            </a:r>
            <a:endParaRPr sz="4000" b="1" dirty="0">
              <a:solidFill>
                <a:srgbClr val="FFFFFF"/>
              </a:solidFill>
            </a:endParaRPr>
          </a:p>
        </p:txBody>
      </p:sp>
      <p:pic>
        <p:nvPicPr>
          <p:cNvPr id="80"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81"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sp>
        <p:nvSpPr>
          <p:cNvPr id="8" name="TextBox 18"/>
          <p:cNvSpPr txBox="1">
            <a:spLocks noChangeArrowheads="1"/>
          </p:cNvSpPr>
          <p:nvPr/>
        </p:nvSpPr>
        <p:spPr bwMode="auto">
          <a:xfrm>
            <a:off x="952228" y="2448799"/>
            <a:ext cx="431440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Optima" charset="0"/>
                <a:ea typeface="ヒラギノ角ゴ ProN W3" charset="0"/>
                <a:cs typeface="ヒラギノ角ゴ ProN W3" charset="0"/>
                <a:sym typeface="Optima" charset="0"/>
              </a:defRPr>
            </a:lvl1pPr>
            <a:lvl2pPr marL="742950">
              <a:defRPr sz="2600">
                <a:solidFill>
                  <a:schemeClr val="tx1"/>
                </a:solidFill>
                <a:latin typeface="Optima" charset="0"/>
                <a:ea typeface="ヒラギノ角ゴ ProN W3" charset="0"/>
                <a:cs typeface="ヒラギノ角ゴ ProN W3" charset="0"/>
                <a:sym typeface="Optima" charset="0"/>
              </a:defRPr>
            </a:lvl2pPr>
            <a:lvl3pPr marL="1143000">
              <a:defRPr sz="2300">
                <a:solidFill>
                  <a:schemeClr val="tx1"/>
                </a:solidFill>
                <a:latin typeface="Optima" charset="0"/>
                <a:ea typeface="ヒラギノ角ゴ ProN W3" charset="0"/>
                <a:cs typeface="ヒラギノ角ゴ ProN W3" charset="0"/>
                <a:sym typeface="Optima" charset="0"/>
              </a:defRPr>
            </a:lvl3pPr>
            <a:lvl4pPr marL="1600200">
              <a:defRPr sz="2000">
                <a:solidFill>
                  <a:schemeClr val="tx1"/>
                </a:solidFill>
                <a:latin typeface="Optima" charset="0"/>
                <a:ea typeface="ヒラギノ角ゴ ProN W3" charset="0"/>
                <a:cs typeface="ヒラギノ角ゴ ProN W3" charset="0"/>
                <a:sym typeface="Optima" charset="0"/>
              </a:defRPr>
            </a:lvl4pPr>
            <a:lvl5pPr marL="2057400">
              <a:defRPr sz="2000">
                <a:solidFill>
                  <a:schemeClr val="tx1"/>
                </a:solidFill>
                <a:latin typeface="Optima" charset="0"/>
                <a:ea typeface="ヒラギノ角ゴ ProN W3" charset="0"/>
                <a:cs typeface="ヒラギノ角ゴ ProN W3" charset="0"/>
                <a:sym typeface="Optima" charset="0"/>
              </a:defRPr>
            </a:lvl5pPr>
            <a:lvl6pPr marL="2514600" eaLnBrk="0" hangingPunct="0">
              <a:defRPr sz="2000">
                <a:solidFill>
                  <a:schemeClr val="tx1"/>
                </a:solidFill>
                <a:latin typeface="Optima" charset="0"/>
                <a:ea typeface="ヒラギノ角ゴ ProN W3" charset="0"/>
                <a:cs typeface="ヒラギノ角ゴ ProN W3" charset="0"/>
                <a:sym typeface="Optima" charset="0"/>
              </a:defRPr>
            </a:lvl6pPr>
            <a:lvl7pPr marL="2971800" eaLnBrk="0" hangingPunct="0">
              <a:defRPr sz="2000">
                <a:solidFill>
                  <a:schemeClr val="tx1"/>
                </a:solidFill>
                <a:latin typeface="Optima" charset="0"/>
                <a:ea typeface="ヒラギノ角ゴ ProN W3" charset="0"/>
                <a:cs typeface="ヒラギノ角ゴ ProN W3" charset="0"/>
                <a:sym typeface="Optima" charset="0"/>
              </a:defRPr>
            </a:lvl7pPr>
            <a:lvl8pPr marL="3429000" eaLnBrk="0" hangingPunct="0">
              <a:defRPr sz="2000">
                <a:solidFill>
                  <a:schemeClr val="tx1"/>
                </a:solidFill>
                <a:latin typeface="Optima" charset="0"/>
                <a:ea typeface="ヒラギノ角ゴ ProN W3" charset="0"/>
                <a:cs typeface="ヒラギノ角ゴ ProN W3" charset="0"/>
                <a:sym typeface="Optima" charset="0"/>
              </a:defRPr>
            </a:lvl8pPr>
            <a:lvl9pPr marL="3886200" eaLnBrk="0" hangingPunct="0">
              <a:defRPr sz="2000">
                <a:solidFill>
                  <a:schemeClr val="tx1"/>
                </a:solidFill>
                <a:latin typeface="Optima" charset="0"/>
                <a:ea typeface="ヒラギノ角ゴ ProN W3" charset="0"/>
                <a:cs typeface="ヒラギノ角ゴ ProN W3" charset="0"/>
                <a:sym typeface="Optima" charset="0"/>
              </a:defRPr>
            </a:lvl9pPr>
          </a:lstStyle>
          <a:p>
            <a:pPr algn="l" eaLnBrk="1" hangingPunct="1"/>
            <a:r>
              <a:rPr lang="en-US" sz="6600" b="1" dirty="0" smtClean="0">
                <a:solidFill>
                  <a:srgbClr val="BF0000"/>
                </a:solidFill>
                <a:latin typeface="Rockwell Extra Bold" charset="0"/>
                <a:ea typeface="MS PGothic" charset="0"/>
                <a:cs typeface="MS PGothic" charset="0"/>
                <a:sym typeface="Helvetica Neue" charset="0"/>
              </a:rPr>
              <a:t>16,758 =</a:t>
            </a:r>
          </a:p>
          <a:p>
            <a:pPr algn="l" eaLnBrk="1" hangingPunct="1"/>
            <a:r>
              <a:rPr lang="en-US" sz="2000" b="1" dirty="0" smtClean="0">
                <a:solidFill>
                  <a:srgbClr val="C00000"/>
                </a:solidFill>
                <a:latin typeface="Arial" charset="0"/>
                <a:sym typeface="Arial" charset="0"/>
              </a:rPr>
              <a:t>Total Nonprofit Workforce</a:t>
            </a:r>
            <a:endParaRPr lang="en-US" sz="2000" b="1" dirty="0">
              <a:solidFill>
                <a:srgbClr val="C00000"/>
              </a:solidFill>
              <a:latin typeface="Arial" charset="0"/>
              <a:sym typeface="Arial" charset="0"/>
            </a:endParaRPr>
          </a:p>
        </p:txBody>
      </p:sp>
      <p:sp>
        <p:nvSpPr>
          <p:cNvPr id="13" name="TextBox 18"/>
          <p:cNvSpPr txBox="1">
            <a:spLocks noChangeArrowheads="1"/>
          </p:cNvSpPr>
          <p:nvPr/>
        </p:nvSpPr>
        <p:spPr bwMode="auto">
          <a:xfrm>
            <a:off x="1810512" y="5134913"/>
            <a:ext cx="1986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Optima" charset="0"/>
                <a:ea typeface="ヒラギノ角ゴ ProN W3" charset="0"/>
                <a:cs typeface="ヒラギノ角ゴ ProN W3" charset="0"/>
                <a:sym typeface="Optima" charset="0"/>
              </a:defRPr>
            </a:lvl1pPr>
            <a:lvl2pPr marL="742950">
              <a:defRPr sz="2600">
                <a:solidFill>
                  <a:schemeClr val="tx1"/>
                </a:solidFill>
                <a:latin typeface="Optima" charset="0"/>
                <a:ea typeface="ヒラギノ角ゴ ProN W3" charset="0"/>
                <a:cs typeface="ヒラギノ角ゴ ProN W3" charset="0"/>
                <a:sym typeface="Optima" charset="0"/>
              </a:defRPr>
            </a:lvl2pPr>
            <a:lvl3pPr marL="1143000">
              <a:defRPr sz="2300">
                <a:solidFill>
                  <a:schemeClr val="tx1"/>
                </a:solidFill>
                <a:latin typeface="Optima" charset="0"/>
                <a:ea typeface="ヒラギノ角ゴ ProN W3" charset="0"/>
                <a:cs typeface="ヒラギノ角ゴ ProN W3" charset="0"/>
                <a:sym typeface="Optima" charset="0"/>
              </a:defRPr>
            </a:lvl3pPr>
            <a:lvl4pPr marL="1600200">
              <a:defRPr sz="2000">
                <a:solidFill>
                  <a:schemeClr val="tx1"/>
                </a:solidFill>
                <a:latin typeface="Optima" charset="0"/>
                <a:ea typeface="ヒラギノ角ゴ ProN W3" charset="0"/>
                <a:cs typeface="ヒラギノ角ゴ ProN W3" charset="0"/>
                <a:sym typeface="Optima" charset="0"/>
              </a:defRPr>
            </a:lvl4pPr>
            <a:lvl5pPr marL="2057400">
              <a:defRPr sz="2000">
                <a:solidFill>
                  <a:schemeClr val="tx1"/>
                </a:solidFill>
                <a:latin typeface="Optima" charset="0"/>
                <a:ea typeface="ヒラギノ角ゴ ProN W3" charset="0"/>
                <a:cs typeface="ヒラギノ角ゴ ProN W3" charset="0"/>
                <a:sym typeface="Optima" charset="0"/>
              </a:defRPr>
            </a:lvl5pPr>
            <a:lvl6pPr marL="2514600" eaLnBrk="0" hangingPunct="0">
              <a:defRPr sz="2000">
                <a:solidFill>
                  <a:schemeClr val="tx1"/>
                </a:solidFill>
                <a:latin typeface="Optima" charset="0"/>
                <a:ea typeface="ヒラギノ角ゴ ProN W3" charset="0"/>
                <a:cs typeface="ヒラギノ角ゴ ProN W3" charset="0"/>
                <a:sym typeface="Optima" charset="0"/>
              </a:defRPr>
            </a:lvl6pPr>
            <a:lvl7pPr marL="2971800" eaLnBrk="0" hangingPunct="0">
              <a:defRPr sz="2000">
                <a:solidFill>
                  <a:schemeClr val="tx1"/>
                </a:solidFill>
                <a:latin typeface="Optima" charset="0"/>
                <a:ea typeface="ヒラギノ角ゴ ProN W3" charset="0"/>
                <a:cs typeface="ヒラギノ角ゴ ProN W3" charset="0"/>
                <a:sym typeface="Optima" charset="0"/>
              </a:defRPr>
            </a:lvl7pPr>
            <a:lvl8pPr marL="3429000" eaLnBrk="0" hangingPunct="0">
              <a:defRPr sz="2000">
                <a:solidFill>
                  <a:schemeClr val="tx1"/>
                </a:solidFill>
                <a:latin typeface="Optima" charset="0"/>
                <a:ea typeface="ヒラギノ角ゴ ProN W3" charset="0"/>
                <a:cs typeface="ヒラギノ角ゴ ProN W3" charset="0"/>
                <a:sym typeface="Optima" charset="0"/>
              </a:defRPr>
            </a:lvl8pPr>
            <a:lvl9pPr marL="3886200" eaLnBrk="0" hangingPunct="0">
              <a:defRPr sz="2000">
                <a:solidFill>
                  <a:schemeClr val="tx1"/>
                </a:solidFill>
                <a:latin typeface="Optima" charset="0"/>
                <a:ea typeface="ヒラギノ角ゴ ProN W3" charset="0"/>
                <a:cs typeface="ヒラギノ角ゴ ProN W3" charset="0"/>
                <a:sym typeface="Optima" charset="0"/>
              </a:defRPr>
            </a:lvl9pPr>
          </a:lstStyle>
          <a:p>
            <a:pPr eaLnBrk="1" hangingPunct="1"/>
            <a:r>
              <a:rPr lang="en-US" sz="4000" b="1" dirty="0" smtClean="0">
                <a:solidFill>
                  <a:srgbClr val="481230"/>
                </a:solidFill>
                <a:latin typeface="Rockwell Extra Bold" charset="0"/>
                <a:ea typeface="MS PGothic" charset="0"/>
                <a:cs typeface="MS PGothic" charset="0"/>
              </a:rPr>
              <a:t>16.2%</a:t>
            </a:r>
            <a:endParaRPr lang="en-US" sz="4000" dirty="0">
              <a:solidFill>
                <a:srgbClr val="481230"/>
              </a:solidFill>
              <a:latin typeface="Rockwell Extra Bold" charset="0"/>
              <a:sym typeface="Arial" charset="0"/>
            </a:endParaRPr>
          </a:p>
        </p:txBody>
      </p:sp>
      <p:sp>
        <p:nvSpPr>
          <p:cNvPr id="2" name="TextBox 1"/>
          <p:cNvSpPr txBox="1"/>
          <p:nvPr/>
        </p:nvSpPr>
        <p:spPr>
          <a:xfrm>
            <a:off x="3796748" y="5259730"/>
            <a:ext cx="357808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2400" dirty="0" smtClean="0">
                <a:latin typeface="Arial" panose="020B0604020202020204" pitchFamily="34" charset="0"/>
                <a:ea typeface="MS PGothic" charset="0"/>
                <a:cs typeface="Arial" panose="020B0604020202020204" pitchFamily="34" charset="0"/>
              </a:rPr>
              <a:t>Increase </a:t>
            </a:r>
            <a:r>
              <a:rPr lang="en-US" sz="2400" dirty="0">
                <a:latin typeface="Arial" panose="020B0604020202020204" pitchFamily="34" charset="0"/>
                <a:ea typeface="MS PGothic" charset="0"/>
                <a:cs typeface="Arial" panose="020B0604020202020204" pitchFamily="34" charset="0"/>
              </a:rPr>
              <a:t>in nonprofit </a:t>
            </a:r>
            <a:endParaRPr lang="en-US" sz="2400" dirty="0" smtClean="0">
              <a:latin typeface="Arial" panose="020B0604020202020204" pitchFamily="34" charset="0"/>
              <a:ea typeface="MS PGothic" charset="0"/>
              <a:cs typeface="Arial" panose="020B0604020202020204" pitchFamily="34" charset="0"/>
            </a:endParaRPr>
          </a:p>
          <a:p>
            <a:pPr algn="l" rtl="0" latinLnBrk="1" hangingPunct="0"/>
            <a:r>
              <a:rPr lang="en-US" sz="2400" dirty="0" smtClean="0">
                <a:latin typeface="Arial" panose="020B0604020202020204" pitchFamily="34" charset="0"/>
                <a:ea typeface="MS PGothic" charset="0"/>
                <a:cs typeface="Arial" panose="020B0604020202020204" pitchFamily="34" charset="0"/>
              </a:rPr>
              <a:t>employment over last </a:t>
            </a:r>
          </a:p>
          <a:p>
            <a:pPr algn="l" rtl="0" latinLnBrk="1" hangingPunct="0"/>
            <a:r>
              <a:rPr lang="en-US" sz="2400" dirty="0" smtClean="0">
                <a:latin typeface="Arial" panose="020B0604020202020204" pitchFamily="34" charset="0"/>
                <a:ea typeface="MS PGothic" charset="0"/>
                <a:cs typeface="Arial" panose="020B0604020202020204" pitchFamily="34" charset="0"/>
              </a:rPr>
              <a:t>5 years</a:t>
            </a:r>
            <a:endParaRPr lang="en-US" sz="2400" dirty="0">
              <a:solidFill>
                <a:srgbClr val="000000"/>
              </a:solidFill>
              <a:latin typeface="Arial" panose="020B0604020202020204" pitchFamily="34" charset="0"/>
              <a:cs typeface="Arial" panose="020B0604020202020204" pitchFamily="34" charset="0"/>
              <a:sym typeface="Arial" charset="0"/>
            </a:endParaRPr>
          </a:p>
        </p:txBody>
      </p:sp>
      <p:pic>
        <p:nvPicPr>
          <p:cNvPr id="12" name="Picture 6"/>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228058" y="1717882"/>
            <a:ext cx="8712746" cy="3479439"/>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chemeClr val="tx1">
                    <a:alpha val="50195"/>
                  </a:schemeClr>
                </a:solidFill>
                <a:miter lim="800000"/>
                <a:headEnd/>
                <a:tailEnd/>
              </a14:hiddenLine>
            </a:ext>
          </a:extLst>
        </p:spPr>
      </p:pic>
      <p:sp>
        <p:nvSpPr>
          <p:cNvPr id="10" name="TextBox 18"/>
          <p:cNvSpPr txBox="1">
            <a:spLocks noChangeArrowheads="1"/>
          </p:cNvSpPr>
          <p:nvPr/>
        </p:nvSpPr>
        <p:spPr bwMode="auto">
          <a:xfrm>
            <a:off x="4819343" y="2387243"/>
            <a:ext cx="3380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Optima" charset="0"/>
                <a:ea typeface="ヒラギノ角ゴ ProN W3" charset="0"/>
                <a:cs typeface="ヒラギノ角ゴ ProN W3" charset="0"/>
                <a:sym typeface="Optima" charset="0"/>
              </a:defRPr>
            </a:lvl1pPr>
            <a:lvl2pPr marL="742950">
              <a:defRPr sz="2600">
                <a:solidFill>
                  <a:schemeClr val="tx1"/>
                </a:solidFill>
                <a:latin typeface="Optima" charset="0"/>
                <a:ea typeface="ヒラギノ角ゴ ProN W3" charset="0"/>
                <a:cs typeface="ヒラギノ角ゴ ProN W3" charset="0"/>
                <a:sym typeface="Optima" charset="0"/>
              </a:defRPr>
            </a:lvl2pPr>
            <a:lvl3pPr marL="1143000">
              <a:defRPr sz="2300">
                <a:solidFill>
                  <a:schemeClr val="tx1"/>
                </a:solidFill>
                <a:latin typeface="Optima" charset="0"/>
                <a:ea typeface="ヒラギノ角ゴ ProN W3" charset="0"/>
                <a:cs typeface="ヒラギノ角ゴ ProN W3" charset="0"/>
                <a:sym typeface="Optima" charset="0"/>
              </a:defRPr>
            </a:lvl3pPr>
            <a:lvl4pPr marL="1600200">
              <a:defRPr sz="2000">
                <a:solidFill>
                  <a:schemeClr val="tx1"/>
                </a:solidFill>
                <a:latin typeface="Optima" charset="0"/>
                <a:ea typeface="ヒラギノ角ゴ ProN W3" charset="0"/>
                <a:cs typeface="ヒラギノ角ゴ ProN W3" charset="0"/>
                <a:sym typeface="Optima" charset="0"/>
              </a:defRPr>
            </a:lvl4pPr>
            <a:lvl5pPr marL="2057400">
              <a:defRPr sz="2000">
                <a:solidFill>
                  <a:schemeClr val="tx1"/>
                </a:solidFill>
                <a:latin typeface="Optima" charset="0"/>
                <a:ea typeface="ヒラギノ角ゴ ProN W3" charset="0"/>
                <a:cs typeface="ヒラギノ角ゴ ProN W3" charset="0"/>
                <a:sym typeface="Optima" charset="0"/>
              </a:defRPr>
            </a:lvl5pPr>
            <a:lvl6pPr marL="2514600" eaLnBrk="0" hangingPunct="0">
              <a:defRPr sz="2000">
                <a:solidFill>
                  <a:schemeClr val="tx1"/>
                </a:solidFill>
                <a:latin typeface="Optima" charset="0"/>
                <a:ea typeface="ヒラギノ角ゴ ProN W3" charset="0"/>
                <a:cs typeface="ヒラギノ角ゴ ProN W3" charset="0"/>
                <a:sym typeface="Optima" charset="0"/>
              </a:defRPr>
            </a:lvl6pPr>
            <a:lvl7pPr marL="2971800" eaLnBrk="0" hangingPunct="0">
              <a:defRPr sz="2000">
                <a:solidFill>
                  <a:schemeClr val="tx1"/>
                </a:solidFill>
                <a:latin typeface="Optima" charset="0"/>
                <a:ea typeface="ヒラギノ角ゴ ProN W3" charset="0"/>
                <a:cs typeface="ヒラギノ角ゴ ProN W3" charset="0"/>
                <a:sym typeface="Optima" charset="0"/>
              </a:defRPr>
            </a:lvl7pPr>
            <a:lvl8pPr marL="3429000" eaLnBrk="0" hangingPunct="0">
              <a:defRPr sz="2000">
                <a:solidFill>
                  <a:schemeClr val="tx1"/>
                </a:solidFill>
                <a:latin typeface="Optima" charset="0"/>
                <a:ea typeface="ヒラギノ角ゴ ProN W3" charset="0"/>
                <a:cs typeface="ヒラギノ角ゴ ProN W3" charset="0"/>
                <a:sym typeface="Optima" charset="0"/>
              </a:defRPr>
            </a:lvl8pPr>
            <a:lvl9pPr marL="3886200" eaLnBrk="0" hangingPunct="0">
              <a:defRPr sz="2000">
                <a:solidFill>
                  <a:schemeClr val="tx1"/>
                </a:solidFill>
                <a:latin typeface="Optima" charset="0"/>
                <a:ea typeface="ヒラギノ角ゴ ProN W3" charset="0"/>
                <a:cs typeface="ヒラギノ角ゴ ProN W3" charset="0"/>
                <a:sym typeface="Optima" charset="0"/>
              </a:defRPr>
            </a:lvl9pPr>
          </a:lstStyle>
          <a:p>
            <a:pPr algn="l" eaLnBrk="1" hangingPunct="1"/>
            <a:r>
              <a:rPr lang="en-US" sz="6600" b="1" dirty="0" smtClean="0">
                <a:solidFill>
                  <a:srgbClr val="BF0000"/>
                </a:solidFill>
                <a:latin typeface="Rockwell Extra Bold" charset="0"/>
                <a:ea typeface="MS PGothic" charset="0"/>
                <a:cs typeface="MS PGothic" charset="0"/>
                <a:sym typeface="Helvetica Neue" charset="0"/>
              </a:rPr>
              <a:t>  </a:t>
            </a:r>
            <a:r>
              <a:rPr lang="en-US" sz="6600" b="1" dirty="0" smtClean="0">
                <a:solidFill>
                  <a:srgbClr val="5F1740"/>
                </a:solidFill>
                <a:latin typeface="Rockwell Extra Bold" charset="0"/>
                <a:ea typeface="MS PGothic" charset="0"/>
                <a:cs typeface="MS PGothic" charset="0"/>
                <a:sym typeface="Helvetica Neue" charset="0"/>
              </a:rPr>
              <a:t>6.6%</a:t>
            </a:r>
          </a:p>
          <a:p>
            <a:pPr algn="l" eaLnBrk="1" hangingPunct="1"/>
            <a:r>
              <a:rPr lang="en-US" sz="2400" dirty="0" smtClean="0">
                <a:solidFill>
                  <a:srgbClr val="5F1740"/>
                </a:solidFill>
                <a:latin typeface="Arial" charset="0"/>
                <a:sym typeface="Arial" charset="0"/>
              </a:rPr>
              <a:t> </a:t>
            </a:r>
            <a:r>
              <a:rPr lang="en-US" sz="2000" b="1" dirty="0" smtClean="0">
                <a:solidFill>
                  <a:srgbClr val="5F1740"/>
                </a:solidFill>
                <a:latin typeface="Arial" charset="0"/>
                <a:sym typeface="Arial" charset="0"/>
              </a:rPr>
              <a:t>Total County Workforce</a:t>
            </a:r>
            <a:endParaRPr lang="en-US" sz="2000" b="1" dirty="0">
              <a:solidFill>
                <a:srgbClr val="5F1740"/>
              </a:solidFill>
              <a:latin typeface="Arial" charset="0"/>
              <a:sym typeface="Arial" charset="0"/>
            </a:endParaRPr>
          </a:p>
        </p:txBody>
      </p:sp>
    </p:spTree>
    <p:extLst>
      <p:ext uri="{BB962C8B-B14F-4D97-AF65-F5344CB8AC3E}">
        <p14:creationId xmlns:p14="http://schemas.microsoft.com/office/powerpoint/2010/main" val="252567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10" name="Shape 110"/>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Employment Comparisons</a:t>
            </a:r>
          </a:p>
        </p:txBody>
      </p:sp>
      <p:pic>
        <p:nvPicPr>
          <p:cNvPr id="111" name="image8.png" descr="Figure-10.png"/>
          <p:cNvPicPr/>
          <p:nvPr/>
        </p:nvPicPr>
        <p:blipFill>
          <a:blip r:embed="rId3">
            <a:extLst/>
          </a:blip>
          <a:stretch>
            <a:fillRect/>
          </a:stretch>
        </p:blipFill>
        <p:spPr>
          <a:xfrm>
            <a:off x="508000" y="1828800"/>
            <a:ext cx="8128000" cy="3810000"/>
          </a:xfrm>
          <a:prstGeom prst="rect">
            <a:avLst/>
          </a:prstGeom>
          <a:ln w="12700">
            <a:miter lim="400000"/>
          </a:ln>
        </p:spPr>
      </p:pic>
      <p:pic>
        <p:nvPicPr>
          <p:cNvPr id="112"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13"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50" name="Shape 150"/>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lang="en-US" sz="4000" b="1" dirty="0" smtClean="0">
                <a:solidFill>
                  <a:srgbClr val="FFFFFF"/>
                </a:solidFill>
              </a:rPr>
              <a:t>Economic Impact: </a:t>
            </a:r>
            <a:r>
              <a:rPr sz="4000" b="1" dirty="0" smtClean="0">
                <a:solidFill>
                  <a:srgbClr val="FFFFFF"/>
                </a:solidFill>
              </a:rPr>
              <a:t>Wages</a:t>
            </a:r>
            <a:endParaRPr sz="4000" b="1" dirty="0">
              <a:solidFill>
                <a:srgbClr val="FFFFFF"/>
              </a:solidFill>
            </a:endParaRPr>
          </a:p>
        </p:txBody>
      </p:sp>
      <p:pic>
        <p:nvPicPr>
          <p:cNvPr id="151" name="image13.png" descr="Figure-30.png"/>
          <p:cNvPicPr/>
          <p:nvPr/>
        </p:nvPicPr>
        <p:blipFill>
          <a:blip r:embed="rId3">
            <a:extLst/>
          </a:blip>
          <a:stretch>
            <a:fillRect/>
          </a:stretch>
        </p:blipFill>
        <p:spPr>
          <a:xfrm>
            <a:off x="2266950" y="1591618"/>
            <a:ext cx="4610100" cy="4512476"/>
          </a:xfrm>
          <a:prstGeom prst="rect">
            <a:avLst/>
          </a:prstGeom>
          <a:ln w="12700">
            <a:miter lim="400000"/>
          </a:ln>
        </p:spPr>
      </p:pic>
      <p:pic>
        <p:nvPicPr>
          <p:cNvPr id="152"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53"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01" name="Shape 101"/>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lang="en-US" sz="4000" b="1" dirty="0" smtClean="0">
                <a:solidFill>
                  <a:srgbClr val="FFFFFF"/>
                </a:solidFill>
              </a:rPr>
              <a:t>Wages per Industry Comparisons</a:t>
            </a:r>
            <a:endParaRPr sz="4000" b="1" dirty="0">
              <a:solidFill>
                <a:srgbClr val="FFFFFF"/>
              </a:solidFill>
            </a:endParaRPr>
          </a:p>
        </p:txBody>
      </p:sp>
      <p:pic>
        <p:nvPicPr>
          <p:cNvPr id="104"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105"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pic>
        <p:nvPicPr>
          <p:cNvPr id="3" name="Picture 2" descr="Screen Shot 2016-06-13 at 3.46.0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16313"/>
            <a:ext cx="9144001" cy="4103615"/>
          </a:xfrm>
          <a:prstGeom prst="rect">
            <a:avLst/>
          </a:prstGeom>
        </p:spPr>
      </p:pic>
      <p:sp>
        <p:nvSpPr>
          <p:cNvPr id="11" name="Rectangle 10"/>
          <p:cNvSpPr/>
          <p:nvPr/>
        </p:nvSpPr>
        <p:spPr>
          <a:xfrm>
            <a:off x="105591" y="5067663"/>
            <a:ext cx="822960" cy="8229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a:lstStyle/>
          <a:p>
            <a:endParaRPr lang="en-US"/>
          </a:p>
        </p:txBody>
      </p:sp>
    </p:spTree>
    <p:extLst>
      <p:ext uri="{BB962C8B-B14F-4D97-AF65-F5344CB8AC3E}">
        <p14:creationId xmlns:p14="http://schemas.microsoft.com/office/powerpoint/2010/main" val="9324948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58" name="Shape 158"/>
          <p:cNvSpPr>
            <a:spLocks noGrp="1"/>
          </p:cNvSpPr>
          <p:nvPr>
            <p:ph type="title"/>
          </p:nvPr>
        </p:nvSpPr>
        <p:spPr>
          <a:xfrm>
            <a:off x="-2" y="-1"/>
            <a:ext cx="9144001" cy="1345739"/>
          </a:xfrm>
          <a:prstGeom prst="rect">
            <a:avLst/>
          </a:prstGeom>
        </p:spPr>
        <p:txBody>
          <a:bodyPr/>
          <a:lstStyle/>
          <a:p>
            <a:pPr lvl="0">
              <a:lnSpc>
                <a:spcPct val="80000"/>
              </a:lnSpc>
              <a:defRPr sz="1800"/>
            </a:pPr>
            <a:r>
              <a:rPr lang="en-US" sz="4000" b="1" dirty="0" smtClean="0">
                <a:solidFill>
                  <a:srgbClr val="FFFFFF"/>
                </a:solidFill>
                <a:latin typeface="Gotham"/>
                <a:ea typeface="Gotham"/>
                <a:cs typeface="Gotham"/>
                <a:sym typeface="Gotham"/>
              </a:rPr>
              <a:t>Economic Impact: </a:t>
            </a:r>
            <a:r>
              <a:rPr sz="4000" b="1" dirty="0" smtClean="0">
                <a:solidFill>
                  <a:srgbClr val="FFFFFF"/>
                </a:solidFill>
                <a:latin typeface="Gotham"/>
                <a:ea typeface="Gotham"/>
                <a:cs typeface="Gotham"/>
                <a:sym typeface="Gotham"/>
              </a:rPr>
              <a:t>Expenditures</a:t>
            </a:r>
            <a:endParaRPr sz="4000" b="1" dirty="0">
              <a:solidFill>
                <a:srgbClr val="FFFFFF"/>
              </a:solidFill>
              <a:latin typeface="Gotham"/>
              <a:ea typeface="Gotham"/>
              <a:cs typeface="Gotham"/>
              <a:sym typeface="Gotham"/>
            </a:endParaRPr>
          </a:p>
        </p:txBody>
      </p:sp>
      <p:pic>
        <p:nvPicPr>
          <p:cNvPr id="159" name="image14.png" descr="Figure-03.png"/>
          <p:cNvPicPr/>
          <p:nvPr/>
        </p:nvPicPr>
        <p:blipFill>
          <a:blip r:embed="rId3">
            <a:extLst/>
          </a:blip>
          <a:stretch>
            <a:fillRect/>
          </a:stretch>
        </p:blipFill>
        <p:spPr>
          <a:xfrm>
            <a:off x="1414462" y="2108200"/>
            <a:ext cx="6315076" cy="2971800"/>
          </a:xfrm>
          <a:prstGeom prst="rect">
            <a:avLst/>
          </a:prstGeom>
          <a:ln w="12700">
            <a:miter lim="400000"/>
          </a:ln>
        </p:spPr>
      </p:pic>
      <p:pic>
        <p:nvPicPr>
          <p:cNvPr id="160"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61"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66" name="Shape 166"/>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Expenditures by Size and Field</a:t>
            </a:r>
          </a:p>
        </p:txBody>
      </p:sp>
      <p:pic>
        <p:nvPicPr>
          <p:cNvPr id="167" name="image15.png" descr="Figure-11.png"/>
          <p:cNvPicPr/>
          <p:nvPr/>
        </p:nvPicPr>
        <p:blipFill>
          <a:blip r:embed="rId3">
            <a:extLst/>
          </a:blip>
          <a:stretch>
            <a:fillRect/>
          </a:stretch>
        </p:blipFill>
        <p:spPr>
          <a:xfrm>
            <a:off x="281354" y="1981200"/>
            <a:ext cx="8634047" cy="3507581"/>
          </a:xfrm>
          <a:prstGeom prst="rect">
            <a:avLst/>
          </a:prstGeom>
          <a:ln w="12700">
            <a:miter lim="400000"/>
          </a:ln>
        </p:spPr>
      </p:pic>
      <p:pic>
        <p:nvPicPr>
          <p:cNvPr id="168"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69"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74" name="Shape 174"/>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Philanthropy</a:t>
            </a:r>
          </a:p>
        </p:txBody>
      </p:sp>
      <p:pic>
        <p:nvPicPr>
          <p:cNvPr id="175" name="image16.png" descr="Figure-15.png"/>
          <p:cNvPicPr/>
          <p:nvPr/>
        </p:nvPicPr>
        <p:blipFill>
          <a:blip r:embed="rId3">
            <a:extLst/>
          </a:blip>
          <a:stretch>
            <a:fillRect/>
          </a:stretch>
        </p:blipFill>
        <p:spPr>
          <a:xfrm>
            <a:off x="401367" y="1981200"/>
            <a:ext cx="8341267" cy="3543300"/>
          </a:xfrm>
          <a:prstGeom prst="rect">
            <a:avLst/>
          </a:prstGeom>
          <a:ln w="12700">
            <a:miter lim="400000"/>
          </a:ln>
        </p:spPr>
      </p:pic>
      <p:pic>
        <p:nvPicPr>
          <p:cNvPr id="176"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177"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82" name="Shape 182"/>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Volunteers</a:t>
            </a:r>
          </a:p>
        </p:txBody>
      </p:sp>
      <p:pic>
        <p:nvPicPr>
          <p:cNvPr id="184"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185"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sp>
        <p:nvSpPr>
          <p:cNvPr id="2" name="TextBox 1"/>
          <p:cNvSpPr txBox="1"/>
          <p:nvPr/>
        </p:nvSpPr>
        <p:spPr>
          <a:xfrm>
            <a:off x="287404" y="1827964"/>
            <a:ext cx="4546035" cy="44319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rgbClr val="5F1740"/>
                </a:solidFill>
                <a:effectLst/>
                <a:uFillTx/>
                <a:latin typeface="Arial Black"/>
                <a:cs typeface="Arial Black"/>
                <a:sym typeface="Calibri"/>
              </a:rPr>
              <a:t>3.4</a:t>
            </a:r>
          </a:p>
          <a:p>
            <a:pPr marL="0" marR="0" indent="0" algn="r" defTabSz="457200" rtl="0" fontAlgn="auto" latinLnBrk="1" hangingPunct="0">
              <a:lnSpc>
                <a:spcPct val="100000"/>
              </a:lnSpc>
              <a:spcBef>
                <a:spcPts val="0"/>
              </a:spcBef>
              <a:spcAft>
                <a:spcPts val="0"/>
              </a:spcAft>
              <a:buClrTx/>
              <a:buSzTx/>
              <a:buFontTx/>
              <a:buNone/>
              <a:tabLst/>
            </a:pPr>
            <a:r>
              <a:rPr lang="en-US" sz="8800" dirty="0" smtClean="0">
                <a:solidFill>
                  <a:srgbClr val="5F1740"/>
                </a:solidFill>
                <a:latin typeface="Arial Black"/>
                <a:cs typeface="Arial Black"/>
              </a:rPr>
              <a:t>422.6</a:t>
            </a:r>
          </a:p>
          <a:p>
            <a:pPr marL="0" marR="0" indent="0" algn="r" defTabSz="457200" rtl="0" fontAlgn="auto" latinLnBrk="1"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rgbClr val="5F1740"/>
                </a:solidFill>
                <a:effectLst/>
                <a:uFillTx/>
                <a:latin typeface="Arial Black"/>
                <a:cs typeface="Arial Black"/>
                <a:sym typeface="Calibri"/>
              </a:rPr>
              <a:t>9.5</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400C32"/>
              </a:solidFill>
              <a:effectLst/>
              <a:uFillTx/>
              <a:latin typeface="Arial Black"/>
              <a:cs typeface="Arial Black"/>
              <a:sym typeface="Calibri"/>
            </a:endParaRPr>
          </a:p>
        </p:txBody>
      </p:sp>
      <p:sp>
        <p:nvSpPr>
          <p:cNvPr id="8" name="TextBox 7"/>
          <p:cNvSpPr txBox="1"/>
          <p:nvPr/>
        </p:nvSpPr>
        <p:spPr>
          <a:xfrm>
            <a:off x="4833439" y="2161822"/>
            <a:ext cx="4546035"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0" b="0" i="0" u="none" strike="noStrike" cap="none" spc="-150" normalizeH="0" baseline="0" dirty="0" smtClean="0">
                <a:ln>
                  <a:noFill/>
                </a:ln>
                <a:solidFill>
                  <a:srgbClr val="C12229"/>
                </a:solidFill>
                <a:effectLst/>
                <a:uFillTx/>
                <a:latin typeface="Arial Black"/>
                <a:cs typeface="Arial Black"/>
                <a:sym typeface="Calibri"/>
              </a:rPr>
              <a:t>Million</a:t>
            </a:r>
          </a:p>
          <a:p>
            <a:pPr marL="0" marR="0" indent="0" algn="l" defTabSz="457200" rtl="0" fontAlgn="auto" latinLnBrk="1" hangingPunct="0">
              <a:lnSpc>
                <a:spcPct val="100000"/>
              </a:lnSpc>
              <a:spcBef>
                <a:spcPts val="0"/>
              </a:spcBef>
              <a:spcAft>
                <a:spcPts val="0"/>
              </a:spcAft>
              <a:buClrTx/>
              <a:buSzTx/>
              <a:buFontTx/>
              <a:buNone/>
              <a:tabLst/>
            </a:pPr>
            <a:r>
              <a:rPr lang="en-US" sz="2400" dirty="0" smtClean="0">
                <a:solidFill>
                  <a:srgbClr val="C12229"/>
                </a:solidFill>
                <a:latin typeface="Arial"/>
                <a:cs typeface="Arial"/>
              </a:rPr>
              <a:t>Volunteers</a:t>
            </a:r>
            <a:endParaRPr kumimoji="0" lang="en-US" sz="2400" b="0" i="0" u="none" strike="noStrike" cap="none" spc="0" normalizeH="0" baseline="0" dirty="0" smtClean="0">
              <a:ln>
                <a:noFill/>
              </a:ln>
              <a:solidFill>
                <a:srgbClr val="C12229"/>
              </a:solidFill>
              <a:effectLst/>
              <a:uFillTx/>
              <a:latin typeface="Arial"/>
              <a:cs typeface="Arial"/>
              <a:sym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C12229"/>
              </a:solidFill>
              <a:effectLst/>
              <a:uFillTx/>
              <a:latin typeface="Arial Black"/>
              <a:cs typeface="Arial Black"/>
              <a:sym typeface="Calibri"/>
            </a:endParaRPr>
          </a:p>
        </p:txBody>
      </p:sp>
      <p:sp>
        <p:nvSpPr>
          <p:cNvPr id="9" name="TextBox 8"/>
          <p:cNvSpPr txBox="1"/>
          <p:nvPr/>
        </p:nvSpPr>
        <p:spPr>
          <a:xfrm>
            <a:off x="4833439" y="3461113"/>
            <a:ext cx="4546035"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0" b="0" i="0" u="none" strike="noStrike" cap="none" spc="-150" normalizeH="0" baseline="0" dirty="0" smtClean="0">
                <a:ln>
                  <a:noFill/>
                </a:ln>
                <a:solidFill>
                  <a:srgbClr val="C12229"/>
                </a:solidFill>
                <a:effectLst/>
                <a:uFillTx/>
                <a:latin typeface="Arial Black"/>
                <a:cs typeface="Arial Black"/>
                <a:sym typeface="Calibri"/>
              </a:rPr>
              <a:t>Million</a:t>
            </a:r>
          </a:p>
          <a:p>
            <a:pPr marL="0" marR="0" indent="0" algn="l" defTabSz="457200" rtl="0" fontAlgn="auto" latinLnBrk="1" hangingPunct="0">
              <a:lnSpc>
                <a:spcPct val="100000"/>
              </a:lnSpc>
              <a:spcBef>
                <a:spcPts val="0"/>
              </a:spcBef>
              <a:spcAft>
                <a:spcPts val="0"/>
              </a:spcAft>
              <a:buClrTx/>
              <a:buSzTx/>
              <a:buFontTx/>
              <a:buNone/>
              <a:tabLst/>
            </a:pPr>
            <a:r>
              <a:rPr lang="en-US" sz="2400" spc="-150" dirty="0" smtClean="0">
                <a:solidFill>
                  <a:srgbClr val="C12229"/>
                </a:solidFill>
                <a:latin typeface="Arial"/>
                <a:cs typeface="Arial"/>
              </a:rPr>
              <a:t>Service Hours</a:t>
            </a:r>
            <a:endParaRPr kumimoji="0" lang="en-US" sz="2400" b="0" i="0" u="none" strike="noStrike" cap="none" spc="-150" normalizeH="0" baseline="0" dirty="0" smtClean="0">
              <a:ln>
                <a:noFill/>
              </a:ln>
              <a:solidFill>
                <a:srgbClr val="C12229"/>
              </a:solidFill>
              <a:effectLst/>
              <a:uFillTx/>
              <a:latin typeface="Arial"/>
              <a:cs typeface="Arial"/>
              <a:sym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C12229"/>
              </a:solidFill>
              <a:effectLst/>
              <a:uFillTx/>
              <a:latin typeface="Arial Black"/>
              <a:cs typeface="Arial Black"/>
              <a:sym typeface="Calibri"/>
            </a:endParaRPr>
          </a:p>
        </p:txBody>
      </p:sp>
      <p:sp>
        <p:nvSpPr>
          <p:cNvPr id="10" name="TextBox 9"/>
          <p:cNvSpPr txBox="1"/>
          <p:nvPr/>
        </p:nvSpPr>
        <p:spPr>
          <a:xfrm>
            <a:off x="4833439" y="4809138"/>
            <a:ext cx="4546035"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000" spc="-150" dirty="0">
                <a:solidFill>
                  <a:srgbClr val="C12229"/>
                </a:solidFill>
                <a:latin typeface="Arial Black"/>
                <a:cs typeface="Arial Black"/>
              </a:rPr>
              <a:t>B</a:t>
            </a:r>
            <a:r>
              <a:rPr kumimoji="0" lang="en-US" sz="4000" b="0" i="0" u="none" strike="noStrike" cap="none" spc="-150" normalizeH="0" baseline="0" dirty="0" smtClean="0">
                <a:ln>
                  <a:noFill/>
                </a:ln>
                <a:solidFill>
                  <a:srgbClr val="C12229"/>
                </a:solidFill>
                <a:effectLst/>
                <a:uFillTx/>
                <a:latin typeface="Arial Black"/>
                <a:cs typeface="Arial Black"/>
                <a:sym typeface="Calibri"/>
              </a:rPr>
              <a:t>illion</a:t>
            </a:r>
          </a:p>
          <a:p>
            <a:pPr marL="0" marR="0" indent="0" algn="l" defTabSz="457200" rtl="0" fontAlgn="auto" latinLnBrk="1" hangingPunct="0">
              <a:lnSpc>
                <a:spcPct val="100000"/>
              </a:lnSpc>
              <a:spcBef>
                <a:spcPts val="0"/>
              </a:spcBef>
              <a:spcAft>
                <a:spcPts val="0"/>
              </a:spcAft>
              <a:buClrTx/>
              <a:buSzTx/>
              <a:buFontTx/>
              <a:buNone/>
              <a:tabLst/>
            </a:pPr>
            <a:r>
              <a:rPr lang="en-US" sz="2400" spc="-150" dirty="0" smtClean="0">
                <a:solidFill>
                  <a:srgbClr val="C12229"/>
                </a:solidFill>
                <a:latin typeface="Arial"/>
                <a:cs typeface="Arial"/>
              </a:rPr>
              <a:t>Benefit to local economy</a:t>
            </a:r>
            <a:endParaRPr kumimoji="0" lang="en-US" sz="2400" b="0" i="0" u="none" strike="noStrike" cap="none" spc="-150" normalizeH="0" baseline="0" dirty="0" smtClean="0">
              <a:ln>
                <a:noFill/>
              </a:ln>
              <a:solidFill>
                <a:srgbClr val="C12229"/>
              </a:solidFill>
              <a:effectLst/>
              <a:uFillTx/>
              <a:latin typeface="Arial"/>
              <a:cs typeface="Arial"/>
              <a:sym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C12229"/>
              </a:solidFill>
              <a:effectLst/>
              <a:uFillTx/>
              <a:latin typeface="Arial Black"/>
              <a:cs typeface="Arial Black"/>
              <a:sym typeface="Calibri"/>
            </a:endParaRPr>
          </a:p>
        </p:txBody>
      </p:sp>
    </p:spTree>
    <p:extLst>
      <p:ext uri="{BB962C8B-B14F-4D97-AF65-F5344CB8AC3E}">
        <p14:creationId xmlns:p14="http://schemas.microsoft.com/office/powerpoint/2010/main" val="40067905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198" name="Shape 198"/>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Increased Demand for Services</a:t>
            </a:r>
          </a:p>
        </p:txBody>
      </p:sp>
      <p:pic>
        <p:nvPicPr>
          <p:cNvPr id="199" name="image19.png" descr="Increased Demand for Services 1.png"/>
          <p:cNvPicPr/>
          <p:nvPr/>
        </p:nvPicPr>
        <p:blipFill>
          <a:blip r:embed="rId3">
            <a:extLst/>
          </a:blip>
          <a:stretch>
            <a:fillRect/>
          </a:stretch>
        </p:blipFill>
        <p:spPr>
          <a:xfrm>
            <a:off x="1453763" y="2222239"/>
            <a:ext cx="6236474" cy="2824221"/>
          </a:xfrm>
          <a:prstGeom prst="rect">
            <a:avLst/>
          </a:prstGeom>
          <a:ln w="12700">
            <a:miter lim="400000"/>
          </a:ln>
        </p:spPr>
      </p:pic>
      <p:pic>
        <p:nvPicPr>
          <p:cNvPr id="200"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201"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61" name="Shape 61"/>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Overview</a:t>
            </a:r>
          </a:p>
        </p:txBody>
      </p:sp>
      <p:sp>
        <p:nvSpPr>
          <p:cNvPr id="62" name="Shape 62"/>
          <p:cNvSpPr>
            <a:spLocks noGrp="1"/>
          </p:cNvSpPr>
          <p:nvPr>
            <p:ph type="body" idx="1"/>
          </p:nvPr>
        </p:nvSpPr>
        <p:spPr>
          <a:xfrm>
            <a:off x="457200" y="1600200"/>
            <a:ext cx="8229600" cy="2790268"/>
          </a:xfrm>
          <a:prstGeom prst="rect">
            <a:avLst/>
          </a:prstGeom>
        </p:spPr>
        <p:txBody>
          <a:bodyPr/>
          <a:lstStyle/>
          <a:p>
            <a:pPr marL="214312" lvl="0" indent="-214312">
              <a:spcBef>
                <a:spcPts val="400"/>
              </a:spcBef>
              <a:defRPr sz="1800"/>
            </a:pPr>
            <a:r>
              <a:rPr sz="2000" dirty="0">
                <a:latin typeface="Gotham"/>
                <a:ea typeface="Gotham"/>
                <a:cs typeface="Gotham"/>
                <a:sym typeface="Gotham"/>
              </a:rPr>
              <a:t>Background</a:t>
            </a:r>
          </a:p>
          <a:p>
            <a:pPr marL="214312" lvl="0" indent="-214312">
              <a:spcBef>
                <a:spcPts val="400"/>
              </a:spcBef>
              <a:defRPr sz="1800"/>
            </a:pPr>
            <a:r>
              <a:rPr sz="2000" dirty="0">
                <a:latin typeface="Gotham"/>
                <a:ea typeface="Gotham"/>
                <a:cs typeface="Gotham"/>
                <a:sym typeface="Gotham"/>
              </a:rPr>
              <a:t>Non</a:t>
            </a:r>
            <a:r>
              <a:rPr lang="en-US" sz="2000" dirty="0">
                <a:latin typeface="Gotham"/>
                <a:ea typeface="Gotham"/>
                <a:cs typeface="Gotham"/>
                <a:sym typeface="Gotham"/>
              </a:rPr>
              <a:t>p</a:t>
            </a:r>
            <a:r>
              <a:rPr sz="2000" dirty="0">
                <a:latin typeface="Gotham"/>
                <a:ea typeface="Gotham"/>
                <a:cs typeface="Gotham"/>
                <a:sym typeface="Gotham"/>
              </a:rPr>
              <a:t>rofits by the </a:t>
            </a:r>
            <a:r>
              <a:rPr sz="2000" dirty="0" smtClean="0">
                <a:latin typeface="Gotham"/>
                <a:ea typeface="Gotham"/>
                <a:cs typeface="Gotham"/>
                <a:sym typeface="Gotham"/>
              </a:rPr>
              <a:t>Numbers</a:t>
            </a:r>
            <a:r>
              <a:rPr lang="en-US" sz="2000" dirty="0" smtClean="0">
                <a:latin typeface="Gotham"/>
                <a:ea typeface="Gotham"/>
                <a:cs typeface="Gotham"/>
                <a:sym typeface="Gotham"/>
              </a:rPr>
              <a:t>: Size &amp; Scope</a:t>
            </a:r>
            <a:endParaRPr lang="en-US" sz="2000" dirty="0">
              <a:latin typeface="Gotham"/>
              <a:ea typeface="Gotham"/>
              <a:cs typeface="Gotham"/>
              <a:sym typeface="Gotham"/>
            </a:endParaRPr>
          </a:p>
          <a:p>
            <a:pPr marL="214312" indent="-214312">
              <a:spcBef>
                <a:spcPts val="400"/>
              </a:spcBef>
              <a:defRPr sz="1800"/>
            </a:pPr>
            <a:r>
              <a:rPr lang="en-US" sz="2000" dirty="0">
                <a:latin typeface="Gotham"/>
                <a:ea typeface="Gotham"/>
                <a:cs typeface="Gotham"/>
                <a:sym typeface="Gotham"/>
              </a:rPr>
              <a:t>Economic </a:t>
            </a:r>
            <a:r>
              <a:rPr lang="en-US" sz="2000" dirty="0" smtClean="0">
                <a:latin typeface="Gotham"/>
                <a:ea typeface="Gotham"/>
                <a:cs typeface="Gotham"/>
                <a:sym typeface="Gotham"/>
              </a:rPr>
              <a:t>Impact:, Employment</a:t>
            </a:r>
            <a:r>
              <a:rPr lang="en-US" sz="2000" smtClean="0">
                <a:latin typeface="Gotham"/>
                <a:ea typeface="Gotham"/>
                <a:cs typeface="Gotham"/>
                <a:sym typeface="Gotham"/>
              </a:rPr>
              <a:t>, Wages &amp; Expenditures</a:t>
            </a:r>
            <a:endParaRPr lang="en-US" sz="2000" dirty="0">
              <a:latin typeface="Gotham"/>
              <a:ea typeface="Gotham"/>
              <a:cs typeface="Gotham"/>
              <a:sym typeface="Gotham"/>
            </a:endParaRPr>
          </a:p>
          <a:p>
            <a:pPr marL="214312" lvl="0" indent="-214312">
              <a:spcBef>
                <a:spcPts val="400"/>
              </a:spcBef>
              <a:defRPr sz="1800"/>
            </a:pPr>
            <a:r>
              <a:rPr lang="en-US" sz="2000" dirty="0" smtClean="0">
                <a:latin typeface="Gotham"/>
                <a:ea typeface="Gotham"/>
                <a:cs typeface="Gotham"/>
                <a:sym typeface="Gotham"/>
              </a:rPr>
              <a:t>Philanthropy</a:t>
            </a:r>
            <a:endParaRPr lang="en-US" sz="2000" dirty="0">
              <a:latin typeface="Gotham"/>
              <a:ea typeface="Gotham"/>
              <a:cs typeface="Gotham"/>
              <a:sym typeface="Gotham"/>
            </a:endParaRPr>
          </a:p>
          <a:p>
            <a:pPr marL="214312" lvl="0" indent="-214312">
              <a:spcBef>
                <a:spcPts val="400"/>
              </a:spcBef>
              <a:defRPr sz="1800"/>
            </a:pPr>
            <a:r>
              <a:rPr sz="2000" dirty="0" smtClean="0">
                <a:latin typeface="Gotham"/>
                <a:ea typeface="Gotham"/>
                <a:cs typeface="Gotham"/>
                <a:sym typeface="Gotham"/>
              </a:rPr>
              <a:t>Volunteerism</a:t>
            </a:r>
            <a:endParaRPr lang="en-US" sz="2000" dirty="0">
              <a:latin typeface="Gotham"/>
              <a:ea typeface="Gotham"/>
              <a:cs typeface="Gotham"/>
              <a:sym typeface="Gotham"/>
            </a:endParaRPr>
          </a:p>
          <a:p>
            <a:pPr marL="214312" lvl="0" indent="-214312">
              <a:spcBef>
                <a:spcPts val="400"/>
              </a:spcBef>
              <a:defRPr sz="1800"/>
            </a:pPr>
            <a:r>
              <a:rPr lang="en-US" sz="2000" dirty="0" smtClean="0">
                <a:latin typeface="Gotham"/>
                <a:ea typeface="Gotham"/>
                <a:cs typeface="Gotham"/>
                <a:sym typeface="Gotham"/>
              </a:rPr>
              <a:t>Challenges &amp; Successes</a:t>
            </a:r>
            <a:endParaRPr sz="2000" dirty="0">
              <a:latin typeface="Gotham"/>
              <a:ea typeface="Gotham"/>
              <a:cs typeface="Gotham"/>
              <a:sym typeface="Gotham"/>
            </a:endParaRPr>
          </a:p>
        </p:txBody>
      </p:sp>
      <p:pic>
        <p:nvPicPr>
          <p:cNvPr id="63"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64"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06" name="Shape 206"/>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Increased Demand for Services</a:t>
            </a:r>
          </a:p>
        </p:txBody>
      </p:sp>
      <p:pic>
        <p:nvPicPr>
          <p:cNvPr id="207"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208"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pic>
        <p:nvPicPr>
          <p:cNvPr id="209" name="Increased Demand for Services 2.png"/>
          <p:cNvPicPr/>
          <p:nvPr/>
        </p:nvPicPr>
        <p:blipFill>
          <a:blip r:embed="rId5">
            <a:extLst/>
          </a:blip>
          <a:stretch>
            <a:fillRect/>
          </a:stretch>
        </p:blipFill>
        <p:spPr>
          <a:xfrm>
            <a:off x="1252318" y="1983388"/>
            <a:ext cx="6639364" cy="289122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14" name="Shape 214"/>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Financial Challenges</a:t>
            </a:r>
          </a:p>
        </p:txBody>
      </p:sp>
      <p:pic>
        <p:nvPicPr>
          <p:cNvPr id="215" name="image21.png" descr="Figure-18.png"/>
          <p:cNvPicPr/>
          <p:nvPr/>
        </p:nvPicPr>
        <p:blipFill>
          <a:blip r:embed="rId3">
            <a:extLst/>
          </a:blip>
          <a:stretch>
            <a:fillRect/>
          </a:stretch>
        </p:blipFill>
        <p:spPr>
          <a:xfrm>
            <a:off x="637733" y="1953650"/>
            <a:ext cx="7868534" cy="2950700"/>
          </a:xfrm>
          <a:prstGeom prst="rect">
            <a:avLst/>
          </a:prstGeom>
          <a:ln w="12700">
            <a:miter lim="400000"/>
          </a:ln>
        </p:spPr>
      </p:pic>
      <p:pic>
        <p:nvPicPr>
          <p:cNvPr id="216"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217"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22" name="Shape 222"/>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Cash Flow Challenges from Government Payment Delays</a:t>
            </a:r>
          </a:p>
        </p:txBody>
      </p:sp>
      <p:pic>
        <p:nvPicPr>
          <p:cNvPr id="223" name="image22.png" descr="Gov. Payment Delays.png"/>
          <p:cNvPicPr/>
          <p:nvPr/>
        </p:nvPicPr>
        <p:blipFill>
          <a:blip r:embed="rId3">
            <a:extLst/>
          </a:blip>
          <a:stretch>
            <a:fillRect/>
          </a:stretch>
        </p:blipFill>
        <p:spPr>
          <a:xfrm>
            <a:off x="1259994" y="2590800"/>
            <a:ext cx="6624011" cy="2743200"/>
          </a:xfrm>
          <a:prstGeom prst="rect">
            <a:avLst/>
          </a:prstGeom>
          <a:ln w="12700">
            <a:miter lim="400000"/>
          </a:ln>
        </p:spPr>
      </p:pic>
      <p:pic>
        <p:nvPicPr>
          <p:cNvPr id="224"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225"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30" name="Shape 230"/>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Nonprofits Positive Signs of Economic Recovery</a:t>
            </a:r>
          </a:p>
        </p:txBody>
      </p:sp>
      <p:pic>
        <p:nvPicPr>
          <p:cNvPr id="231"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232"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pic>
        <p:nvPicPr>
          <p:cNvPr id="233" name="Positive Signs of Economic Recovery.png"/>
          <p:cNvPicPr/>
          <p:nvPr/>
        </p:nvPicPr>
        <p:blipFill>
          <a:blip r:embed="rId5">
            <a:extLst/>
          </a:blip>
          <a:stretch>
            <a:fillRect/>
          </a:stretch>
        </p:blipFill>
        <p:spPr>
          <a:xfrm>
            <a:off x="1252318" y="1650620"/>
            <a:ext cx="6446893" cy="406906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38" name="Shape 238"/>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Conclusions</a:t>
            </a:r>
          </a:p>
        </p:txBody>
      </p:sp>
      <p:sp>
        <p:nvSpPr>
          <p:cNvPr id="239" name="Shape 239"/>
          <p:cNvSpPr>
            <a:spLocks noGrp="1"/>
          </p:cNvSpPr>
          <p:nvPr>
            <p:ph type="body" idx="1"/>
          </p:nvPr>
        </p:nvSpPr>
        <p:spPr>
          <a:xfrm>
            <a:off x="380998" y="1600200"/>
            <a:ext cx="8382004" cy="1066801"/>
          </a:xfrm>
          <a:prstGeom prst="rect">
            <a:avLst/>
          </a:prstGeom>
        </p:spPr>
        <p:txBody>
          <a:bodyPr/>
          <a:lstStyle/>
          <a:p>
            <a:pPr marL="0" lvl="0" indent="0" algn="ctr">
              <a:spcBef>
                <a:spcPts val="400"/>
              </a:spcBef>
              <a:buSzTx/>
              <a:buNone/>
              <a:defRPr sz="1800"/>
            </a:pPr>
            <a:r>
              <a:rPr sz="2000" dirty="0">
                <a:latin typeface="Gotham"/>
                <a:ea typeface="Gotham"/>
                <a:cs typeface="Gotham"/>
                <a:sym typeface="Gotham"/>
              </a:rPr>
              <a:t>Vibrant and engaged nonprofit community</a:t>
            </a:r>
            <a:r>
              <a:rPr lang="en-US" sz="2000" dirty="0">
                <a:latin typeface="Gotham"/>
                <a:ea typeface="Gotham"/>
                <a:cs typeface="Gotham"/>
                <a:sym typeface="Gotham"/>
              </a:rPr>
              <a:t> = </a:t>
            </a:r>
          </a:p>
          <a:p>
            <a:pPr marL="0" lvl="0" indent="0" algn="ctr">
              <a:spcBef>
                <a:spcPts val="400"/>
              </a:spcBef>
              <a:buSzTx/>
              <a:buNone/>
              <a:defRPr sz="1800"/>
            </a:pPr>
            <a:r>
              <a:rPr lang="en-US" sz="2000" dirty="0">
                <a:latin typeface="Gotham"/>
                <a:ea typeface="Gotham"/>
                <a:cs typeface="Gotham"/>
                <a:sym typeface="Gotham"/>
              </a:rPr>
              <a:t>Essential to </a:t>
            </a:r>
            <a:r>
              <a:rPr lang="en-US" sz="2000" dirty="0" smtClean="0">
                <a:latin typeface="Gotham"/>
                <a:ea typeface="Gotham"/>
                <a:cs typeface="Gotham"/>
                <a:sym typeface="Gotham"/>
              </a:rPr>
              <a:t>Anne Arundel County, Maryland, and the Region</a:t>
            </a:r>
            <a:endParaRPr sz="2000" dirty="0">
              <a:latin typeface="Gotham"/>
              <a:ea typeface="Gotham"/>
              <a:cs typeface="Gotham"/>
              <a:sym typeface="Gotham"/>
            </a:endParaRPr>
          </a:p>
        </p:txBody>
      </p:sp>
      <p:pic>
        <p:nvPicPr>
          <p:cNvPr id="240" name="image25.png" descr="JSE icons.png"/>
          <p:cNvPicPr/>
          <p:nvPr/>
        </p:nvPicPr>
        <p:blipFill>
          <a:blip r:embed="rId3">
            <a:extLst/>
          </a:blip>
          <a:stretch>
            <a:fillRect/>
          </a:stretch>
        </p:blipFill>
        <p:spPr>
          <a:xfrm>
            <a:off x="1190269" y="2895600"/>
            <a:ext cx="6763462" cy="2197100"/>
          </a:xfrm>
          <a:prstGeom prst="rect">
            <a:avLst/>
          </a:prstGeom>
          <a:ln w="12700">
            <a:miter lim="400000"/>
          </a:ln>
        </p:spPr>
      </p:pic>
      <p:pic>
        <p:nvPicPr>
          <p:cNvPr id="241"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242"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38" name="Shape 238"/>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Conclusions</a:t>
            </a:r>
          </a:p>
        </p:txBody>
      </p:sp>
      <p:sp>
        <p:nvSpPr>
          <p:cNvPr id="239" name="Shape 239"/>
          <p:cNvSpPr>
            <a:spLocks noGrp="1"/>
          </p:cNvSpPr>
          <p:nvPr>
            <p:ph type="body" idx="1"/>
          </p:nvPr>
        </p:nvSpPr>
        <p:spPr>
          <a:xfrm>
            <a:off x="380998" y="1600200"/>
            <a:ext cx="8382004" cy="1066801"/>
          </a:xfrm>
          <a:prstGeom prst="rect">
            <a:avLst/>
          </a:prstGeom>
        </p:spPr>
        <p:txBody>
          <a:bodyPr/>
          <a:lstStyle/>
          <a:p>
            <a:pPr marL="0" lvl="0" indent="0" algn="ctr">
              <a:spcBef>
                <a:spcPts val="400"/>
              </a:spcBef>
              <a:buSzTx/>
              <a:buNone/>
              <a:defRPr sz="1800"/>
            </a:pPr>
            <a:r>
              <a:rPr lang="en-US" sz="2000" dirty="0" smtClean="0">
                <a:latin typeface="Gotham"/>
                <a:ea typeface="Gotham"/>
                <a:cs typeface="Gotham"/>
                <a:sym typeface="Gotham"/>
              </a:rPr>
              <a:t>Deeper collaboration and long-term financial sustainability = </a:t>
            </a:r>
            <a:endParaRPr lang="en-US" sz="2000" dirty="0">
              <a:latin typeface="Gotham"/>
              <a:ea typeface="Gotham"/>
              <a:cs typeface="Gotham"/>
              <a:sym typeface="Gotham"/>
            </a:endParaRPr>
          </a:p>
          <a:p>
            <a:pPr marL="0" lvl="0" indent="0" algn="ctr">
              <a:spcBef>
                <a:spcPts val="400"/>
              </a:spcBef>
              <a:buSzTx/>
              <a:buNone/>
              <a:defRPr sz="1800"/>
            </a:pPr>
            <a:r>
              <a:rPr lang="en-US" sz="2000" dirty="0" smtClean="0">
                <a:latin typeface="Gotham"/>
                <a:ea typeface="Gotham"/>
                <a:cs typeface="Gotham"/>
                <a:sym typeface="Gotham"/>
              </a:rPr>
              <a:t>Strong nonprofit sector and greater impact</a:t>
            </a:r>
            <a:endParaRPr sz="2000" dirty="0">
              <a:latin typeface="Gotham"/>
              <a:ea typeface="Gotham"/>
              <a:cs typeface="Gotham"/>
              <a:sym typeface="Gotham"/>
            </a:endParaRPr>
          </a:p>
        </p:txBody>
      </p:sp>
      <p:pic>
        <p:nvPicPr>
          <p:cNvPr id="241"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242"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120" y="2992352"/>
            <a:ext cx="1872946" cy="201168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2255" y="2900912"/>
            <a:ext cx="2375761" cy="219456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4205" y="2799082"/>
            <a:ext cx="2366010" cy="2103120"/>
          </a:xfrm>
          <a:prstGeom prst="rect">
            <a:avLst/>
          </a:prstGeom>
        </p:spPr>
      </p:pic>
    </p:spTree>
    <p:extLst>
      <p:ext uri="{BB962C8B-B14F-4D97-AF65-F5344CB8AC3E}">
        <p14:creationId xmlns:p14="http://schemas.microsoft.com/office/powerpoint/2010/main" val="243587457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69" name="Shape 69"/>
          <p:cNvSpPr>
            <a:spLocks noGrp="1"/>
          </p:cNvSpPr>
          <p:nvPr>
            <p:ph type="title"/>
          </p:nvPr>
        </p:nvSpPr>
        <p:spPr>
          <a:xfrm>
            <a:off x="457200" y="-1"/>
            <a:ext cx="8229600" cy="1345739"/>
          </a:xfrm>
          <a:prstGeom prst="rect">
            <a:avLst/>
          </a:prstGeom>
        </p:spPr>
        <p:txBody>
          <a:bodyPr>
            <a:normAutofit/>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lang="en-US" sz="3600" b="1" dirty="0" smtClean="0">
                <a:solidFill>
                  <a:srgbClr val="FFFFFF"/>
                </a:solidFill>
              </a:rPr>
              <a:t>Using Nonprofits Count </a:t>
            </a:r>
            <a:br>
              <a:rPr lang="en-US" sz="3600" b="1" dirty="0" smtClean="0">
                <a:solidFill>
                  <a:srgbClr val="FFFFFF"/>
                </a:solidFill>
              </a:rPr>
            </a:br>
            <a:r>
              <a:rPr lang="en-US" sz="3600" b="1" dirty="0" smtClean="0">
                <a:solidFill>
                  <a:srgbClr val="FFFFFF"/>
                </a:solidFill>
              </a:rPr>
              <a:t>&amp; Other Resources</a:t>
            </a:r>
            <a:endParaRPr sz="3600" b="1" dirty="0">
              <a:solidFill>
                <a:srgbClr val="FFFFFF"/>
              </a:solidFill>
            </a:endParaRPr>
          </a:p>
        </p:txBody>
      </p:sp>
      <p:sp>
        <p:nvSpPr>
          <p:cNvPr id="70" name="Shape 70"/>
          <p:cNvSpPr>
            <a:spLocks noGrp="1"/>
          </p:cNvSpPr>
          <p:nvPr>
            <p:ph type="body" idx="1"/>
          </p:nvPr>
        </p:nvSpPr>
        <p:spPr>
          <a:xfrm>
            <a:off x="457200" y="1600201"/>
            <a:ext cx="5320614" cy="4304218"/>
          </a:xfrm>
          <a:prstGeom prst="rect">
            <a:avLst/>
          </a:prstGeom>
        </p:spPr>
        <p:txBody>
          <a:bodyPr>
            <a:normAutofit lnSpcReduction="10000"/>
          </a:bodyPr>
          <a:lstStyle/>
          <a:p>
            <a:pPr marL="457200" lvl="0" indent="-457200">
              <a:spcBef>
                <a:spcPts val="400"/>
              </a:spcBef>
              <a:buSzTx/>
              <a:buFont typeface="+mj-lt"/>
              <a:buAutoNum type="alphaUcPeriod"/>
              <a:defRPr sz="1800"/>
            </a:pPr>
            <a:r>
              <a:rPr lang="en-US" sz="2000" dirty="0" smtClean="0">
                <a:latin typeface="Gotham"/>
                <a:ea typeface="Gotham"/>
                <a:cs typeface="Gotham"/>
                <a:sym typeface="Gotham"/>
              </a:rPr>
              <a:t>Give copies to funders, colleagues, elected officials and government administrators</a:t>
            </a:r>
          </a:p>
          <a:p>
            <a:pPr marL="457200" lvl="0" indent="-457200">
              <a:spcBef>
                <a:spcPts val="400"/>
              </a:spcBef>
              <a:buSzTx/>
              <a:buFont typeface="+mj-lt"/>
              <a:buAutoNum type="alphaUcPeriod"/>
              <a:defRPr sz="1800"/>
            </a:pPr>
            <a:r>
              <a:rPr lang="en-US" sz="2000" dirty="0" smtClean="0">
                <a:latin typeface="Gotham"/>
                <a:ea typeface="Gotham"/>
                <a:cs typeface="Gotham"/>
                <a:sym typeface="Gotham"/>
              </a:rPr>
              <a:t>Invite a speaker</a:t>
            </a:r>
          </a:p>
          <a:p>
            <a:pPr marL="457200" indent="-457200">
              <a:spcBef>
                <a:spcPts val="400"/>
              </a:spcBef>
              <a:buSzTx/>
              <a:buFont typeface="+mj-lt"/>
              <a:buAutoNum type="alphaUcPeriod"/>
              <a:defRPr sz="1800"/>
            </a:pPr>
            <a:r>
              <a:rPr lang="en-US" sz="2000" dirty="0">
                <a:latin typeface="Gotham"/>
                <a:ea typeface="Gotham"/>
                <a:cs typeface="Gotham"/>
                <a:sym typeface="Gotham"/>
              </a:rPr>
              <a:t>Use </a:t>
            </a:r>
            <a:r>
              <a:rPr lang="en-US" sz="2000" dirty="0" smtClean="0">
                <a:latin typeface="Gotham"/>
                <a:ea typeface="Gotham"/>
                <a:cs typeface="Gotham"/>
                <a:sym typeface="Gotham"/>
              </a:rPr>
              <a:t>the </a:t>
            </a:r>
            <a:r>
              <a:rPr lang="en-US" sz="2000" dirty="0">
                <a:latin typeface="Gotham"/>
                <a:ea typeface="Gotham"/>
                <a:cs typeface="Gotham"/>
                <a:sym typeface="Gotham"/>
              </a:rPr>
              <a:t>findings in grant proposals, newsletters, </a:t>
            </a:r>
            <a:r>
              <a:rPr lang="en-US" sz="2000" dirty="0" smtClean="0">
                <a:latin typeface="Gotham"/>
                <a:ea typeface="Gotham"/>
                <a:cs typeface="Gotham"/>
                <a:sym typeface="Gotham"/>
              </a:rPr>
              <a:t>and reports</a:t>
            </a:r>
            <a:endParaRPr lang="en-US" sz="2000" dirty="0">
              <a:latin typeface="Gotham"/>
              <a:ea typeface="Gotham"/>
              <a:cs typeface="Gotham"/>
              <a:sym typeface="Gotham"/>
            </a:endParaRPr>
          </a:p>
          <a:p>
            <a:pPr marL="457200" lvl="0" indent="-457200">
              <a:spcBef>
                <a:spcPts val="400"/>
              </a:spcBef>
              <a:buSzTx/>
              <a:buFont typeface="+mj-lt"/>
              <a:buAutoNum type="alphaUcPeriod"/>
              <a:defRPr sz="1800"/>
            </a:pPr>
            <a:r>
              <a:rPr lang="en-US" sz="2000" dirty="0" smtClean="0">
                <a:latin typeface="Gotham"/>
                <a:ea typeface="Gotham"/>
                <a:cs typeface="Gotham"/>
                <a:sym typeface="Gotham"/>
              </a:rPr>
              <a:t>Visit </a:t>
            </a:r>
            <a:r>
              <a:rPr lang="en-US" sz="2000" dirty="0" smtClean="0">
                <a:latin typeface="Gotham"/>
                <a:ea typeface="Gotham"/>
                <a:cs typeface="Gotham"/>
                <a:sym typeface="Gotham"/>
                <a:hlinkClick r:id="rId3"/>
              </a:rPr>
              <a:t>mdnonprofits.simplicitymetrics.com</a:t>
            </a:r>
            <a:r>
              <a:rPr lang="en-US" sz="2000" dirty="0" smtClean="0">
                <a:latin typeface="Gotham"/>
                <a:ea typeface="Gotham"/>
                <a:cs typeface="Gotham"/>
                <a:sym typeface="Gotham"/>
              </a:rPr>
              <a:t> to get recent data on Maryland’s nonprofit sector </a:t>
            </a:r>
          </a:p>
          <a:p>
            <a:pPr marL="457200" lvl="0" indent="-457200">
              <a:spcBef>
                <a:spcPts val="400"/>
              </a:spcBef>
              <a:buSzTx/>
              <a:buFont typeface="+mj-lt"/>
              <a:buAutoNum type="alphaUcPeriod"/>
              <a:defRPr sz="1800"/>
            </a:pPr>
            <a:r>
              <a:rPr lang="en-US" sz="2000" dirty="0" smtClean="0">
                <a:latin typeface="Gotham"/>
                <a:ea typeface="Gotham"/>
                <a:cs typeface="Gotham"/>
                <a:sym typeface="Gotham"/>
              </a:rPr>
              <a:t>Contact </a:t>
            </a:r>
            <a:r>
              <a:rPr lang="en-US" sz="2000" dirty="0" smtClean="0">
                <a:latin typeface="Gotham"/>
                <a:ea typeface="Gotham"/>
                <a:cs typeface="Gotham"/>
                <a:sym typeface="Gotham"/>
                <a:hlinkClick r:id="rId4"/>
              </a:rPr>
              <a:t>research@mdnonprofit.org</a:t>
            </a:r>
            <a:r>
              <a:rPr lang="en-US" sz="2000" dirty="0" smtClean="0">
                <a:latin typeface="Gotham"/>
                <a:ea typeface="Gotham"/>
                <a:cs typeface="Gotham"/>
                <a:sym typeface="Gotham"/>
              </a:rPr>
              <a:t> to conduct a study of your local nonprofit sector</a:t>
            </a:r>
          </a:p>
          <a:p>
            <a:pPr marL="457200" lvl="0" indent="-457200">
              <a:spcBef>
                <a:spcPts val="400"/>
              </a:spcBef>
              <a:buSzTx/>
              <a:buFont typeface="+mj-lt"/>
              <a:buAutoNum type="alphaUcPeriod"/>
              <a:defRPr sz="1800"/>
            </a:pPr>
            <a:r>
              <a:rPr lang="en-US" sz="2000" dirty="0" smtClean="0">
                <a:latin typeface="Gotham"/>
                <a:ea typeface="Gotham"/>
                <a:cs typeface="Gotham"/>
                <a:sym typeface="Gotham"/>
              </a:rPr>
              <a:t>Support efforts to “liberate nonprofit data”</a:t>
            </a:r>
            <a:endParaRPr sz="2000" dirty="0">
              <a:latin typeface="Gotham"/>
              <a:ea typeface="Gotham"/>
              <a:cs typeface="Gotham"/>
              <a:sym typeface="Gotham"/>
            </a:endParaRPr>
          </a:p>
        </p:txBody>
      </p:sp>
      <p:pic>
        <p:nvPicPr>
          <p:cNvPr id="71" name="image3.jpg" descr="Pages from Nonprofits-Count-2016_021616.jpg"/>
          <p:cNvPicPr/>
          <p:nvPr/>
        </p:nvPicPr>
        <p:blipFill>
          <a:blip r:embed="rId5">
            <a:extLst/>
          </a:blip>
          <a:stretch>
            <a:fillRect/>
          </a:stretch>
        </p:blipFill>
        <p:spPr>
          <a:xfrm>
            <a:off x="6034613" y="1752600"/>
            <a:ext cx="2576496" cy="3333852"/>
          </a:xfrm>
          <a:prstGeom prst="rect">
            <a:avLst/>
          </a:prstGeom>
          <a:ln w="12700">
            <a:miter lim="400000"/>
          </a:ln>
          <a:effectLst>
            <a:outerShdw blurRad="50800" dist="38100" dir="2700000" rotWithShape="0">
              <a:srgbClr val="000000">
                <a:alpha val="40000"/>
              </a:srgbClr>
            </a:outerShdw>
          </a:effectLst>
        </p:spPr>
      </p:pic>
      <p:pic>
        <p:nvPicPr>
          <p:cNvPr id="72" name="image1.png" descr="Maryland.png"/>
          <p:cNvPicPr/>
          <p:nvPr/>
        </p:nvPicPr>
        <p:blipFill>
          <a:blip r:embed="rId6">
            <a:extLst/>
          </a:blip>
          <a:stretch>
            <a:fillRect/>
          </a:stretch>
        </p:blipFill>
        <p:spPr>
          <a:xfrm>
            <a:off x="228057" y="6019800"/>
            <a:ext cx="1448343" cy="609602"/>
          </a:xfrm>
          <a:prstGeom prst="rect">
            <a:avLst/>
          </a:prstGeom>
          <a:ln w="12700">
            <a:miter lim="400000"/>
          </a:ln>
        </p:spPr>
      </p:pic>
      <p:pic>
        <p:nvPicPr>
          <p:cNvPr id="73" name="image2.png" descr="Print_Color_Vertical.png"/>
          <p:cNvPicPr/>
          <p:nvPr/>
        </p:nvPicPr>
        <p:blipFill>
          <a:blip r:embed="rId7">
            <a:extLst/>
          </a:blip>
          <a:stretch>
            <a:fillRect/>
          </a:stretch>
        </p:blipFill>
        <p:spPr>
          <a:xfrm>
            <a:off x="7924800" y="6019800"/>
            <a:ext cx="1016003" cy="609600"/>
          </a:xfrm>
          <a:prstGeom prst="rect">
            <a:avLst/>
          </a:prstGeom>
          <a:ln w="12700">
            <a:miter lim="400000"/>
          </a:ln>
        </p:spPr>
      </p:pic>
    </p:spTree>
    <p:extLst>
      <p:ext uri="{BB962C8B-B14F-4D97-AF65-F5344CB8AC3E}">
        <p14:creationId xmlns:p14="http://schemas.microsoft.com/office/powerpoint/2010/main" val="162716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58" name="Shape 258"/>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Questions &amp; Answers</a:t>
            </a:r>
          </a:p>
        </p:txBody>
      </p:sp>
      <p:sp>
        <p:nvSpPr>
          <p:cNvPr id="259" name="Shape 259"/>
          <p:cNvSpPr>
            <a:spLocks noGrp="1"/>
          </p:cNvSpPr>
          <p:nvPr>
            <p:ph type="body" idx="1"/>
          </p:nvPr>
        </p:nvSpPr>
        <p:spPr>
          <a:xfrm>
            <a:off x="380998" y="1600200"/>
            <a:ext cx="8382004" cy="1066801"/>
          </a:xfrm>
          <a:prstGeom prst="rect">
            <a:avLst/>
          </a:prstGeom>
        </p:spPr>
        <p:txBody>
          <a:bodyPr/>
          <a:lstStyle>
            <a:lvl1pPr marL="0" indent="0">
              <a:spcBef>
                <a:spcPts val="400"/>
              </a:spcBef>
              <a:buSzTx/>
              <a:buNone/>
              <a:defRPr sz="2000">
                <a:latin typeface="Gotham"/>
                <a:ea typeface="Gotham"/>
                <a:cs typeface="Gotham"/>
                <a:sym typeface="Gotham"/>
              </a:defRPr>
            </a:lvl1pPr>
          </a:lstStyle>
          <a:p>
            <a:pPr lvl="0">
              <a:defRPr sz="1800"/>
            </a:pPr>
            <a:r>
              <a:rPr sz="2000"/>
              <a:t>Questions?</a:t>
            </a:r>
          </a:p>
        </p:txBody>
      </p:sp>
      <p:pic>
        <p:nvPicPr>
          <p:cNvPr id="260"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261"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247" name="Shape 247"/>
          <p:cNvSpPr>
            <a:spLocks noGrp="1"/>
          </p:cNvSpPr>
          <p:nvPr>
            <p:ph type="title"/>
          </p:nvPr>
        </p:nvSpPr>
        <p:spPr>
          <a:xfrm>
            <a:off x="1" y="-1"/>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To Learn More</a:t>
            </a:r>
          </a:p>
        </p:txBody>
      </p:sp>
      <p:sp>
        <p:nvSpPr>
          <p:cNvPr id="248" name="Shape 248"/>
          <p:cNvSpPr>
            <a:spLocks noGrp="1"/>
          </p:cNvSpPr>
          <p:nvPr>
            <p:ph type="body" idx="1"/>
          </p:nvPr>
        </p:nvSpPr>
        <p:spPr>
          <a:xfrm>
            <a:off x="380998" y="2709224"/>
            <a:ext cx="8382004" cy="897824"/>
          </a:xfrm>
          <a:prstGeom prst="rect">
            <a:avLst/>
          </a:prstGeom>
        </p:spPr>
        <p:txBody>
          <a:bodyPr/>
          <a:lstStyle/>
          <a:p>
            <a:pPr marL="0" lvl="0" indent="0" algn="ctr">
              <a:spcBef>
                <a:spcPts val="400"/>
              </a:spcBef>
              <a:buSzTx/>
              <a:buNone/>
              <a:defRPr sz="1800"/>
            </a:pPr>
            <a:r>
              <a:rPr sz="2000" dirty="0">
                <a:latin typeface="Gotham"/>
                <a:ea typeface="Gotham"/>
                <a:cs typeface="Gotham"/>
                <a:sym typeface="Gotham"/>
              </a:rPr>
              <a:t>Maryland Nonprofits </a:t>
            </a:r>
          </a:p>
          <a:p>
            <a:pPr marL="0" lvl="0" indent="0" algn="ctr">
              <a:spcBef>
                <a:spcPts val="400"/>
              </a:spcBef>
              <a:buSzTx/>
              <a:buNone/>
              <a:defRPr sz="1800"/>
            </a:pPr>
            <a:r>
              <a:rPr lang="en-US" sz="2000" u="sng" dirty="0">
                <a:solidFill>
                  <a:srgbClr val="0000FF"/>
                </a:solidFill>
                <a:uFill>
                  <a:solidFill>
                    <a:srgbClr val="0000FF"/>
                  </a:solidFill>
                </a:uFill>
                <a:latin typeface="Gotham"/>
                <a:ea typeface="Gotham"/>
                <a:cs typeface="Gotham"/>
                <a:sym typeface="Gotham"/>
                <a:hlinkClick r:id="rId3"/>
              </a:rPr>
              <a:t>www.</a:t>
            </a:r>
            <a:r>
              <a:rPr sz="2000" u="sng" dirty="0">
                <a:solidFill>
                  <a:srgbClr val="0000FF"/>
                </a:solidFill>
                <a:uFill>
                  <a:solidFill>
                    <a:srgbClr val="0000FF"/>
                  </a:solidFill>
                </a:uFill>
                <a:latin typeface="Gotham"/>
                <a:ea typeface="Gotham"/>
                <a:cs typeface="Gotham"/>
                <a:sym typeface="Gotham"/>
                <a:hlinkClick r:id="rId3"/>
              </a:rPr>
              <a:t>marylandnonprofits.org</a:t>
            </a:r>
          </a:p>
        </p:txBody>
      </p:sp>
      <p:pic>
        <p:nvPicPr>
          <p:cNvPr id="249" name="image1.png" descr="Maryland.png"/>
          <p:cNvPicPr/>
          <p:nvPr/>
        </p:nvPicPr>
        <p:blipFill>
          <a:blip r:embed="rId4">
            <a:extLst/>
          </a:blip>
          <a:stretch>
            <a:fillRect/>
          </a:stretch>
        </p:blipFill>
        <p:spPr>
          <a:xfrm>
            <a:off x="3505436" y="1692977"/>
            <a:ext cx="2133128" cy="897824"/>
          </a:xfrm>
          <a:prstGeom prst="rect">
            <a:avLst/>
          </a:prstGeom>
          <a:ln w="12700">
            <a:miter lim="400000"/>
          </a:ln>
        </p:spPr>
      </p:pic>
      <p:pic>
        <p:nvPicPr>
          <p:cNvPr id="250" name="image2.png" descr="Print_Color_Vertical.png"/>
          <p:cNvPicPr/>
          <p:nvPr/>
        </p:nvPicPr>
        <p:blipFill>
          <a:blip r:embed="rId5">
            <a:extLst/>
          </a:blip>
          <a:stretch>
            <a:fillRect/>
          </a:stretch>
        </p:blipFill>
        <p:spPr>
          <a:xfrm>
            <a:off x="3506723" y="3776271"/>
            <a:ext cx="2130553" cy="1278330"/>
          </a:xfrm>
          <a:prstGeom prst="rect">
            <a:avLst/>
          </a:prstGeom>
          <a:ln w="12700">
            <a:miter lim="400000"/>
          </a:ln>
        </p:spPr>
      </p:pic>
      <p:pic>
        <p:nvPicPr>
          <p:cNvPr id="251"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252"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
        <p:nvSpPr>
          <p:cNvPr id="253" name="Shape 253"/>
          <p:cNvSpPr/>
          <p:nvPr/>
        </p:nvSpPr>
        <p:spPr>
          <a:xfrm>
            <a:off x="380998" y="5173024"/>
            <a:ext cx="8382004" cy="8978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lgn="ctr">
              <a:spcBef>
                <a:spcPts val="400"/>
              </a:spcBef>
              <a:buFont typeface="Arial"/>
            </a:pPr>
            <a:r>
              <a:rPr sz="2000" dirty="0">
                <a:latin typeface="Gotham"/>
                <a:ea typeface="Gotham"/>
                <a:cs typeface="Gotham"/>
                <a:sym typeface="Gotham"/>
              </a:rPr>
              <a:t>The Center for Non</a:t>
            </a:r>
            <a:r>
              <a:rPr lang="en-US" sz="2000" dirty="0">
                <a:latin typeface="Gotham"/>
                <a:ea typeface="Gotham"/>
                <a:cs typeface="Gotham"/>
                <a:sym typeface="Gotham"/>
              </a:rPr>
              <a:t>p</a:t>
            </a:r>
            <a:r>
              <a:rPr sz="2000" dirty="0">
                <a:latin typeface="Gotham"/>
                <a:ea typeface="Gotham"/>
                <a:cs typeface="Gotham"/>
                <a:sym typeface="Gotham"/>
              </a:rPr>
              <a:t>rofit Advancement</a:t>
            </a:r>
          </a:p>
          <a:p>
            <a:pPr lvl="0" algn="ctr">
              <a:spcBef>
                <a:spcPts val="400"/>
              </a:spcBef>
              <a:buFont typeface="Arial"/>
            </a:pPr>
            <a:r>
              <a:rPr lang="en-US" sz="2000" u="sng" dirty="0">
                <a:solidFill>
                  <a:srgbClr val="0000FF"/>
                </a:solidFill>
                <a:uFill>
                  <a:solidFill>
                    <a:srgbClr val="0000FF"/>
                  </a:solidFill>
                </a:uFill>
                <a:latin typeface="Gotham"/>
                <a:ea typeface="Gotham"/>
                <a:cs typeface="Gotham"/>
                <a:sym typeface="Gotham"/>
                <a:hlinkClick r:id="rId6"/>
              </a:rPr>
              <a:t>www.</a:t>
            </a:r>
            <a:r>
              <a:rPr sz="2000" u="sng" dirty="0">
                <a:solidFill>
                  <a:srgbClr val="0000FF"/>
                </a:solidFill>
                <a:uFill>
                  <a:solidFill>
                    <a:srgbClr val="0000FF"/>
                  </a:solidFill>
                </a:uFill>
                <a:latin typeface="Gotham"/>
                <a:ea typeface="Gotham"/>
                <a:cs typeface="Gotham"/>
                <a:sym typeface="Gotham"/>
                <a:hlinkClick r:id="rId6"/>
              </a:rPr>
              <a:t>nonprofitadvancement.org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0" y="-1"/>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69" name="Shape 69"/>
          <p:cNvSpPr>
            <a:spLocks noGrp="1"/>
          </p:cNvSpPr>
          <p:nvPr>
            <p:ph type="title"/>
          </p:nvPr>
        </p:nvSpPr>
        <p:spPr>
          <a:xfrm>
            <a:off x="457200" y="-1"/>
            <a:ext cx="8229600" cy="1345739"/>
          </a:xfrm>
          <a:prstGeom prst="rect">
            <a:avLst/>
          </a:prstGeom>
        </p:spPr>
        <p:txBody>
          <a:bodyPr/>
          <a:lstStyle>
            <a:lvl1pPr>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Background</a:t>
            </a:r>
          </a:p>
        </p:txBody>
      </p:sp>
      <p:sp>
        <p:nvSpPr>
          <p:cNvPr id="70" name="Shape 70"/>
          <p:cNvSpPr>
            <a:spLocks noGrp="1"/>
          </p:cNvSpPr>
          <p:nvPr>
            <p:ph type="body" idx="1"/>
          </p:nvPr>
        </p:nvSpPr>
        <p:spPr>
          <a:xfrm>
            <a:off x="457200" y="1600201"/>
            <a:ext cx="5320614" cy="4304218"/>
          </a:xfrm>
          <a:prstGeom prst="rect">
            <a:avLst/>
          </a:prstGeom>
        </p:spPr>
        <p:txBody>
          <a:bodyPr/>
          <a:lstStyle/>
          <a:p>
            <a:pPr marL="0" lvl="0" indent="0">
              <a:spcBef>
                <a:spcPts val="400"/>
              </a:spcBef>
              <a:buSzTx/>
              <a:buNone/>
              <a:defRPr sz="1800"/>
            </a:pPr>
            <a:r>
              <a:rPr sz="2000" dirty="0">
                <a:latin typeface="Gotham"/>
                <a:ea typeface="Gotham"/>
                <a:cs typeface="Gotham"/>
                <a:sym typeface="Gotham"/>
              </a:rPr>
              <a:t>First-ever regional report on the economic and social impact of nonprofit organizations in the State of Maryland, the District of Columbia, and the Commonwealth of Virginia</a:t>
            </a:r>
          </a:p>
        </p:txBody>
      </p:sp>
      <p:pic>
        <p:nvPicPr>
          <p:cNvPr id="71" name="image3.jpg" descr="Pages from Nonprofits-Count-2016_021616.jpg"/>
          <p:cNvPicPr/>
          <p:nvPr/>
        </p:nvPicPr>
        <p:blipFill>
          <a:blip r:embed="rId3">
            <a:extLst/>
          </a:blip>
          <a:stretch>
            <a:fillRect/>
          </a:stretch>
        </p:blipFill>
        <p:spPr>
          <a:xfrm>
            <a:off x="6034613" y="1752600"/>
            <a:ext cx="2576496" cy="3333852"/>
          </a:xfrm>
          <a:prstGeom prst="rect">
            <a:avLst/>
          </a:prstGeom>
          <a:ln w="12700">
            <a:miter lim="400000"/>
          </a:ln>
          <a:effectLst>
            <a:outerShdw blurRad="50800" dist="38100" dir="2700000" rotWithShape="0">
              <a:srgbClr val="000000">
                <a:alpha val="40000"/>
              </a:srgbClr>
            </a:outerShdw>
          </a:effectLst>
        </p:spPr>
      </p:pic>
      <p:pic>
        <p:nvPicPr>
          <p:cNvPr id="72"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73"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4.png" descr="Figure-07.png"/>
          <p:cNvPicPr/>
          <p:nvPr/>
        </p:nvPicPr>
        <p:blipFill>
          <a:blip r:embed="rId3">
            <a:extLst/>
          </a:blip>
          <a:stretch>
            <a:fillRect/>
          </a:stretch>
        </p:blipFill>
        <p:spPr>
          <a:xfrm>
            <a:off x="1333500" y="2032000"/>
            <a:ext cx="6477002" cy="3048000"/>
          </a:xfrm>
          <a:prstGeom prst="rect">
            <a:avLst/>
          </a:prstGeom>
          <a:ln w="12700">
            <a:miter lim="400000"/>
          </a:ln>
        </p:spPr>
      </p:pic>
      <p:sp>
        <p:nvSpPr>
          <p:cNvPr id="78" name="Shape 78"/>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79" name="Shape 79"/>
          <p:cNvSpPr>
            <a:spLocks noGrp="1"/>
          </p:cNvSpPr>
          <p:nvPr>
            <p:ph type="title"/>
          </p:nvPr>
        </p:nvSpPr>
        <p:spPr>
          <a:xfrm>
            <a:off x="1" y="6554"/>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a:solidFill>
                  <a:srgbClr val="FFFFFF"/>
                </a:solidFill>
              </a:rPr>
              <a:t>Nonprofits by the Numbers</a:t>
            </a:r>
          </a:p>
        </p:txBody>
      </p:sp>
      <p:pic>
        <p:nvPicPr>
          <p:cNvPr id="80"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81"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79" name="Shape 79"/>
          <p:cNvSpPr>
            <a:spLocks noGrp="1"/>
          </p:cNvSpPr>
          <p:nvPr>
            <p:ph type="title"/>
          </p:nvPr>
        </p:nvSpPr>
        <p:spPr>
          <a:xfrm>
            <a:off x="1" y="6554"/>
            <a:ext cx="9143998" cy="1345739"/>
          </a:xfrm>
          <a:prstGeom prst="rect">
            <a:avLst/>
          </a:prstGeom>
        </p:spPr>
        <p:txBody>
          <a:bodyPr>
            <a:normAutofit/>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3600" b="1" dirty="0">
                <a:solidFill>
                  <a:srgbClr val="FFFFFF"/>
                </a:solidFill>
              </a:rPr>
              <a:t>Nonprofits by the </a:t>
            </a:r>
            <a:r>
              <a:rPr sz="3600" b="1" dirty="0" smtClean="0">
                <a:solidFill>
                  <a:srgbClr val="FFFFFF"/>
                </a:solidFill>
              </a:rPr>
              <a:t>Numbers</a:t>
            </a:r>
            <a:r>
              <a:rPr lang="en-US" sz="3600" b="1" dirty="0" smtClean="0">
                <a:solidFill>
                  <a:srgbClr val="FFFFFF"/>
                </a:solidFill>
              </a:rPr>
              <a:t>: </a:t>
            </a:r>
            <a:br>
              <a:rPr lang="en-US" sz="3600" b="1" dirty="0" smtClean="0">
                <a:solidFill>
                  <a:srgbClr val="FFFFFF"/>
                </a:solidFill>
              </a:rPr>
            </a:br>
            <a:r>
              <a:rPr lang="en-US" sz="3600" b="1" dirty="0" smtClean="0">
                <a:solidFill>
                  <a:srgbClr val="FFFFFF"/>
                </a:solidFill>
              </a:rPr>
              <a:t>Anne Arundel County, 2009 – 2014</a:t>
            </a:r>
            <a:endParaRPr sz="3600" b="1" dirty="0">
              <a:solidFill>
                <a:srgbClr val="FFFFFF"/>
              </a:solidFill>
            </a:endParaRPr>
          </a:p>
        </p:txBody>
      </p:sp>
      <p:pic>
        <p:nvPicPr>
          <p:cNvPr id="80"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81"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pic>
        <p:nvPicPr>
          <p:cNvPr id="12" name="Picture 6"/>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228058" y="1816861"/>
            <a:ext cx="8712745" cy="3479439"/>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chemeClr val="tx1">
                    <a:alpha val="50195"/>
                  </a:schemeClr>
                </a:solidFill>
                <a:miter lim="800000"/>
                <a:headEnd/>
                <a:tailEnd/>
              </a14:hiddenLine>
            </a:ext>
          </a:extLst>
        </p:spPr>
      </p:pic>
      <p:sp>
        <p:nvSpPr>
          <p:cNvPr id="8" name="TextBox 18"/>
          <p:cNvSpPr txBox="1">
            <a:spLocks noChangeArrowheads="1"/>
          </p:cNvSpPr>
          <p:nvPr/>
        </p:nvSpPr>
        <p:spPr bwMode="auto">
          <a:xfrm>
            <a:off x="952228" y="1003044"/>
            <a:ext cx="673501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Optima" charset="0"/>
                <a:ea typeface="ヒラギノ角ゴ ProN W3" charset="0"/>
                <a:cs typeface="ヒラギノ角ゴ ProN W3" charset="0"/>
                <a:sym typeface="Optima" charset="0"/>
              </a:defRPr>
            </a:lvl1pPr>
            <a:lvl2pPr marL="742950">
              <a:defRPr sz="2600">
                <a:solidFill>
                  <a:schemeClr val="tx1"/>
                </a:solidFill>
                <a:latin typeface="Optima" charset="0"/>
                <a:ea typeface="ヒラギノ角ゴ ProN W3" charset="0"/>
                <a:cs typeface="ヒラギノ角ゴ ProN W3" charset="0"/>
                <a:sym typeface="Optima" charset="0"/>
              </a:defRPr>
            </a:lvl2pPr>
            <a:lvl3pPr marL="1143000">
              <a:defRPr sz="2300">
                <a:solidFill>
                  <a:schemeClr val="tx1"/>
                </a:solidFill>
                <a:latin typeface="Optima" charset="0"/>
                <a:ea typeface="ヒラギノ角ゴ ProN W3" charset="0"/>
                <a:cs typeface="ヒラギノ角ゴ ProN W3" charset="0"/>
                <a:sym typeface="Optima" charset="0"/>
              </a:defRPr>
            </a:lvl3pPr>
            <a:lvl4pPr marL="1600200">
              <a:defRPr sz="2000">
                <a:solidFill>
                  <a:schemeClr val="tx1"/>
                </a:solidFill>
                <a:latin typeface="Optima" charset="0"/>
                <a:ea typeface="ヒラギノ角ゴ ProN W3" charset="0"/>
                <a:cs typeface="ヒラギノ角ゴ ProN W3" charset="0"/>
                <a:sym typeface="Optima" charset="0"/>
              </a:defRPr>
            </a:lvl4pPr>
            <a:lvl5pPr marL="2057400">
              <a:defRPr sz="2000">
                <a:solidFill>
                  <a:schemeClr val="tx1"/>
                </a:solidFill>
                <a:latin typeface="Optima" charset="0"/>
                <a:ea typeface="ヒラギノ角ゴ ProN W3" charset="0"/>
                <a:cs typeface="ヒラギノ角ゴ ProN W3" charset="0"/>
                <a:sym typeface="Optima" charset="0"/>
              </a:defRPr>
            </a:lvl5pPr>
            <a:lvl6pPr marL="2514600" eaLnBrk="0" hangingPunct="0">
              <a:defRPr sz="2000">
                <a:solidFill>
                  <a:schemeClr val="tx1"/>
                </a:solidFill>
                <a:latin typeface="Optima" charset="0"/>
                <a:ea typeface="ヒラギノ角ゴ ProN W3" charset="0"/>
                <a:cs typeface="ヒラギノ角ゴ ProN W3" charset="0"/>
                <a:sym typeface="Optima" charset="0"/>
              </a:defRPr>
            </a:lvl6pPr>
            <a:lvl7pPr marL="2971800" eaLnBrk="0" hangingPunct="0">
              <a:defRPr sz="2000">
                <a:solidFill>
                  <a:schemeClr val="tx1"/>
                </a:solidFill>
                <a:latin typeface="Optima" charset="0"/>
                <a:ea typeface="ヒラギノ角ゴ ProN W3" charset="0"/>
                <a:cs typeface="ヒラギノ角ゴ ProN W3" charset="0"/>
                <a:sym typeface="Optima" charset="0"/>
              </a:defRPr>
            </a:lvl7pPr>
            <a:lvl8pPr marL="3429000" eaLnBrk="0" hangingPunct="0">
              <a:defRPr sz="2000">
                <a:solidFill>
                  <a:schemeClr val="tx1"/>
                </a:solidFill>
                <a:latin typeface="Optima" charset="0"/>
                <a:ea typeface="ヒラギノ角ゴ ProN W3" charset="0"/>
                <a:cs typeface="ヒラギノ角ゴ ProN W3" charset="0"/>
                <a:sym typeface="Optima" charset="0"/>
              </a:defRPr>
            </a:lvl8pPr>
            <a:lvl9pPr marL="3886200" eaLnBrk="0" hangingPunct="0">
              <a:defRPr sz="2000">
                <a:solidFill>
                  <a:schemeClr val="tx1"/>
                </a:solidFill>
                <a:latin typeface="Optima" charset="0"/>
                <a:ea typeface="ヒラギノ角ゴ ProN W3" charset="0"/>
                <a:cs typeface="ヒラギノ角ゴ ProN W3" charset="0"/>
                <a:sym typeface="Optima" charset="0"/>
              </a:defRPr>
            </a:lvl9pPr>
          </a:lstStyle>
          <a:p>
            <a:pPr algn="ctr" eaLnBrk="1" hangingPunct="1"/>
            <a:endParaRPr lang="en-US" sz="5400" b="1" dirty="0">
              <a:solidFill>
                <a:srgbClr val="5F1740"/>
              </a:solidFill>
              <a:latin typeface="Rockwell Extra Bold" charset="0"/>
              <a:ea typeface="MS PGothic" charset="0"/>
              <a:cs typeface="MS PGothic" charset="0"/>
              <a:sym typeface="Helvetica Neue" charset="0"/>
            </a:endParaRPr>
          </a:p>
          <a:p>
            <a:pPr algn="ctr" eaLnBrk="1" hangingPunct="1"/>
            <a:endParaRPr lang="en-US" sz="5400" b="1" dirty="0" smtClean="0">
              <a:solidFill>
                <a:srgbClr val="5F1740"/>
              </a:solidFill>
              <a:latin typeface="Rockwell Extra Bold" charset="0"/>
              <a:ea typeface="MS PGothic" charset="0"/>
              <a:cs typeface="MS PGothic" charset="0"/>
              <a:sym typeface="Helvetica Neue" charset="0"/>
            </a:endParaRPr>
          </a:p>
          <a:p>
            <a:pPr algn="ctr" eaLnBrk="1" hangingPunct="1"/>
            <a:r>
              <a:rPr lang="en-US" sz="5400" b="1" dirty="0" smtClean="0">
                <a:solidFill>
                  <a:srgbClr val="5F1740"/>
                </a:solidFill>
                <a:latin typeface="Rockwell Extra Bold" charset="0"/>
                <a:ea typeface="MS PGothic" charset="0"/>
                <a:cs typeface="MS PGothic" charset="0"/>
                <a:sym typeface="Helvetica Neue" charset="0"/>
              </a:rPr>
              <a:t>1,831 </a:t>
            </a:r>
            <a:r>
              <a:rPr lang="en-US" sz="2400" b="1" dirty="0" smtClean="0">
                <a:solidFill>
                  <a:srgbClr val="5F1740"/>
                </a:solidFill>
                <a:latin typeface="Arial" panose="020B0604020202020204" pitchFamily="34" charset="0"/>
                <a:ea typeface="MS PGothic" charset="0"/>
                <a:cs typeface="Arial" panose="020B0604020202020204" pitchFamily="34" charset="0"/>
                <a:sym typeface="Helvetica Neue" charset="0"/>
              </a:rPr>
              <a:t>out of</a:t>
            </a:r>
            <a:r>
              <a:rPr lang="en-US" sz="5400" b="1" dirty="0" smtClean="0">
                <a:solidFill>
                  <a:srgbClr val="5F1740"/>
                </a:solidFill>
                <a:latin typeface="Rockwell Extra Bold" charset="0"/>
                <a:ea typeface="MS PGothic" charset="0"/>
                <a:cs typeface="MS PGothic" charset="0"/>
                <a:sym typeface="Helvetica Neue" charset="0"/>
              </a:rPr>
              <a:t> 2,493</a:t>
            </a:r>
            <a:endParaRPr lang="en-US" sz="6600" b="1" dirty="0" smtClean="0">
              <a:solidFill>
                <a:srgbClr val="BF0000"/>
              </a:solidFill>
              <a:latin typeface="Rockwell Extra Bold" charset="0"/>
              <a:ea typeface="MS PGothic" charset="0"/>
              <a:cs typeface="MS PGothic" charset="0"/>
              <a:sym typeface="Helvetica Neue" charset="0"/>
            </a:endParaRPr>
          </a:p>
          <a:p>
            <a:pPr algn="l" eaLnBrk="1" hangingPunct="1"/>
            <a:r>
              <a:rPr lang="en-US" sz="2400" dirty="0" smtClean="0">
                <a:latin typeface="Arial" charset="0"/>
                <a:sym typeface="Arial" charset="0"/>
              </a:rPr>
              <a:t>	  	</a:t>
            </a:r>
            <a:r>
              <a:rPr lang="en-US" sz="2400" b="1" dirty="0" smtClean="0">
                <a:solidFill>
                  <a:srgbClr val="5F1740"/>
                </a:solidFill>
                <a:latin typeface="Arial" charset="0"/>
                <a:sym typeface="Arial" charset="0"/>
              </a:rPr>
              <a:t>501c3s 		         	</a:t>
            </a:r>
            <a:r>
              <a:rPr lang="en-US" sz="2400" b="1" dirty="0">
                <a:solidFill>
                  <a:srgbClr val="5F1740"/>
                </a:solidFill>
                <a:latin typeface="Arial" charset="0"/>
                <a:sym typeface="Arial" charset="0"/>
              </a:rPr>
              <a:t>	</a:t>
            </a:r>
            <a:r>
              <a:rPr lang="en-US" sz="2400" b="1" dirty="0" smtClean="0">
                <a:solidFill>
                  <a:srgbClr val="5F1740"/>
                </a:solidFill>
                <a:latin typeface="Arial" charset="0"/>
                <a:sym typeface="Arial" charset="0"/>
              </a:rPr>
              <a:t>Registered</a:t>
            </a:r>
          </a:p>
          <a:p>
            <a:pPr algn="l" eaLnBrk="1" hangingPunct="1"/>
            <a:r>
              <a:rPr lang="en-US" sz="2400" b="1" dirty="0">
                <a:solidFill>
                  <a:srgbClr val="5F1740"/>
                </a:solidFill>
                <a:latin typeface="Arial" charset="0"/>
                <a:sym typeface="Arial" charset="0"/>
              </a:rPr>
              <a:t> </a:t>
            </a:r>
            <a:r>
              <a:rPr lang="en-US" sz="2400" b="1" dirty="0" smtClean="0">
                <a:solidFill>
                  <a:srgbClr val="5F1740"/>
                </a:solidFill>
                <a:latin typeface="Arial" charset="0"/>
                <a:sym typeface="Arial" charset="0"/>
              </a:rPr>
              <a:t>                                    		     Nonprofits</a:t>
            </a:r>
          </a:p>
          <a:p>
            <a:pPr algn="ctr" eaLnBrk="1" hangingPunct="1"/>
            <a:r>
              <a:rPr lang="en-US" sz="2400" b="1" dirty="0" smtClean="0">
                <a:solidFill>
                  <a:srgbClr val="FF0000"/>
                </a:solidFill>
                <a:latin typeface="Arial" charset="0"/>
                <a:sym typeface="Arial" charset="0"/>
              </a:rPr>
              <a:t>    </a:t>
            </a:r>
          </a:p>
          <a:p>
            <a:pPr algn="ctr" eaLnBrk="1" hangingPunct="1"/>
            <a:endParaRPr lang="en-US" sz="2400" b="1" dirty="0">
              <a:solidFill>
                <a:srgbClr val="FF0000"/>
              </a:solidFill>
              <a:latin typeface="Arial" charset="0"/>
              <a:sym typeface="Arial" charset="0"/>
            </a:endParaRPr>
          </a:p>
        </p:txBody>
      </p:sp>
      <p:sp>
        <p:nvSpPr>
          <p:cNvPr id="2" name="TextBox 1"/>
          <p:cNvSpPr txBox="1"/>
          <p:nvPr/>
        </p:nvSpPr>
        <p:spPr>
          <a:xfrm>
            <a:off x="2563482" y="5053210"/>
            <a:ext cx="4017035"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eaLnBrk="1" hangingPunct="1"/>
            <a:r>
              <a:rPr lang="en-US" sz="2800" b="1" dirty="0">
                <a:solidFill>
                  <a:srgbClr val="C00000"/>
                </a:solidFill>
                <a:latin typeface="Arial" charset="0"/>
                <a:sym typeface="Arial" charset="0"/>
              </a:rPr>
              <a:t>18.7% growth </a:t>
            </a:r>
            <a:r>
              <a:rPr lang="en-US" sz="2800" b="1" dirty="0">
                <a:solidFill>
                  <a:srgbClr val="5F1740"/>
                </a:solidFill>
                <a:latin typeface="Arial" charset="0"/>
                <a:sym typeface="Arial" charset="0"/>
              </a:rPr>
              <a:t>in </a:t>
            </a:r>
            <a:r>
              <a:rPr lang="en-US" sz="2800" b="1" dirty="0" smtClean="0">
                <a:solidFill>
                  <a:srgbClr val="5F1740"/>
                </a:solidFill>
                <a:latin typeface="Arial" charset="0"/>
                <a:sym typeface="Arial" charset="0"/>
              </a:rPr>
              <a:t>Registered Nonprofits</a:t>
            </a:r>
            <a:endParaRPr lang="en-US" sz="2800" b="1" dirty="0">
              <a:solidFill>
                <a:srgbClr val="5F1740"/>
              </a:solidFill>
              <a:latin typeface="Arial" charset="0"/>
              <a:sym typeface="Arial" charset="0"/>
            </a:endParaRPr>
          </a:p>
        </p:txBody>
      </p:sp>
    </p:spTree>
    <p:extLst>
      <p:ext uri="{BB962C8B-B14F-4D97-AF65-F5344CB8AC3E}">
        <p14:creationId xmlns:p14="http://schemas.microsoft.com/office/powerpoint/2010/main" val="1776623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79" name="Shape 79"/>
          <p:cNvSpPr>
            <a:spLocks noGrp="1"/>
          </p:cNvSpPr>
          <p:nvPr>
            <p:ph type="title"/>
          </p:nvPr>
        </p:nvSpPr>
        <p:spPr>
          <a:xfrm>
            <a:off x="1" y="6554"/>
            <a:ext cx="9143998" cy="1345739"/>
          </a:xfrm>
          <a:prstGeom prst="rect">
            <a:avLst/>
          </a:prstGeom>
        </p:spPr>
        <p:txBody>
          <a:bodyPr>
            <a:normAutofit/>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lang="en-US" sz="3600" b="1" dirty="0" smtClean="0">
                <a:solidFill>
                  <a:srgbClr val="FFFFFF"/>
                </a:solidFill>
              </a:rPr>
              <a:t>501(c)(3) N</a:t>
            </a:r>
            <a:r>
              <a:rPr sz="3600" b="1" dirty="0" smtClean="0">
                <a:solidFill>
                  <a:srgbClr val="FFFFFF"/>
                </a:solidFill>
              </a:rPr>
              <a:t>onprofits by </a:t>
            </a:r>
            <a:r>
              <a:rPr lang="en-US" sz="3600" b="1" dirty="0" smtClean="0">
                <a:solidFill>
                  <a:srgbClr val="FFFFFF"/>
                </a:solidFill>
              </a:rPr>
              <a:t>Field: </a:t>
            </a:r>
            <a:br>
              <a:rPr lang="en-US" sz="3600" b="1" dirty="0" smtClean="0">
                <a:solidFill>
                  <a:srgbClr val="FFFFFF"/>
                </a:solidFill>
              </a:rPr>
            </a:br>
            <a:r>
              <a:rPr lang="en-US" sz="3600" b="1" dirty="0" smtClean="0">
                <a:solidFill>
                  <a:srgbClr val="FFFFFF"/>
                </a:solidFill>
              </a:rPr>
              <a:t>Anne Arundel County, 2014</a:t>
            </a:r>
            <a:endParaRPr sz="3600" b="1" dirty="0">
              <a:solidFill>
                <a:srgbClr val="FFFFFF"/>
              </a:solidFill>
            </a:endParaRPr>
          </a:p>
        </p:txBody>
      </p:sp>
      <p:pic>
        <p:nvPicPr>
          <p:cNvPr id="80"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81"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graphicFrame>
        <p:nvGraphicFramePr>
          <p:cNvPr id="10" name="Chart 9"/>
          <p:cNvGraphicFramePr>
            <a:graphicFrameLocks/>
          </p:cNvGraphicFramePr>
          <p:nvPr>
            <p:extLst>
              <p:ext uri="{D42A27DB-BD31-4B8C-83A1-F6EECF244321}">
                <p14:modId xmlns:p14="http://schemas.microsoft.com/office/powerpoint/2010/main" val="1020317781"/>
              </p:ext>
            </p:extLst>
          </p:nvPr>
        </p:nvGraphicFramePr>
        <p:xfrm>
          <a:off x="420624" y="1554480"/>
          <a:ext cx="8468596" cy="446532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
          <p:cNvSpPr txBox="1"/>
          <p:nvPr/>
        </p:nvSpPr>
        <p:spPr>
          <a:xfrm>
            <a:off x="7848599" y="3323841"/>
            <a:ext cx="1168403" cy="11866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latin typeface="Arial" panose="020B0604020202020204" pitchFamily="34" charset="0"/>
                <a:cs typeface="Arial" panose="020B0604020202020204" pitchFamily="34" charset="0"/>
              </a:rPr>
              <a:t>*</a:t>
            </a:r>
            <a:r>
              <a:rPr lang="en-US" sz="1200" b="1" dirty="0" smtClean="0">
                <a:cs typeface="Arial" panose="020B0604020202020204" pitchFamily="34" charset="0"/>
              </a:rPr>
              <a:t>Excluding  911 </a:t>
            </a:r>
            <a:r>
              <a:rPr lang="en-US" sz="1200" b="1" dirty="0">
                <a:cs typeface="Arial" panose="020B0604020202020204" pitchFamily="34" charset="0"/>
              </a:rPr>
              <a:t>Unknowns</a:t>
            </a:r>
            <a:r>
              <a:rPr lang="en-US" sz="1200" b="1" dirty="0" smtClean="0">
                <a:cs typeface="Arial" panose="020B0604020202020204" pitchFamily="34" charset="0"/>
              </a:rPr>
              <a:t>/ Unclassified</a:t>
            </a:r>
            <a:endParaRPr lang="en-US" sz="1200" b="1" dirty="0">
              <a:cs typeface="Arial" panose="020B0604020202020204" pitchFamily="34" charset="0"/>
            </a:endParaRPr>
          </a:p>
        </p:txBody>
      </p:sp>
    </p:spTree>
    <p:extLst>
      <p:ext uri="{BB962C8B-B14F-4D97-AF65-F5344CB8AC3E}">
        <p14:creationId xmlns:p14="http://schemas.microsoft.com/office/powerpoint/2010/main" val="84211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5.png" descr="Figure-29.png"/>
          <p:cNvPicPr/>
          <p:nvPr/>
        </p:nvPicPr>
        <p:blipFill>
          <a:blip r:embed="rId3">
            <a:extLst/>
          </a:blip>
          <a:stretch>
            <a:fillRect/>
          </a:stretch>
        </p:blipFill>
        <p:spPr>
          <a:xfrm>
            <a:off x="1320800" y="1295400"/>
            <a:ext cx="6502400" cy="4876800"/>
          </a:xfrm>
          <a:prstGeom prst="rect">
            <a:avLst/>
          </a:prstGeom>
          <a:ln w="12700">
            <a:miter lim="400000"/>
          </a:ln>
        </p:spPr>
      </p:pic>
      <p:sp>
        <p:nvSpPr>
          <p:cNvPr id="84" name="Shape 84"/>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85" name="Shape 85"/>
          <p:cNvSpPr>
            <a:spLocks noGrp="1"/>
          </p:cNvSpPr>
          <p:nvPr>
            <p:ph type="title"/>
          </p:nvPr>
        </p:nvSpPr>
        <p:spPr>
          <a:xfrm>
            <a:off x="1" y="6554"/>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dirty="0">
                <a:solidFill>
                  <a:srgbClr val="FFFFFF"/>
                </a:solidFill>
              </a:rPr>
              <a:t>Nonprofits </a:t>
            </a:r>
            <a:r>
              <a:rPr sz="4000" b="1" dirty="0" smtClean="0">
                <a:solidFill>
                  <a:srgbClr val="FFFFFF"/>
                </a:solidFill>
              </a:rPr>
              <a:t>b</a:t>
            </a:r>
            <a:r>
              <a:rPr lang="en-US" sz="4000" b="1" dirty="0" smtClean="0">
                <a:solidFill>
                  <a:srgbClr val="FFFFFF"/>
                </a:solidFill>
              </a:rPr>
              <a:t>y Revenue</a:t>
            </a:r>
            <a:endParaRPr sz="4000" b="1" dirty="0">
              <a:solidFill>
                <a:srgbClr val="FFFFFF"/>
              </a:solidFill>
            </a:endParaRPr>
          </a:p>
        </p:txBody>
      </p:sp>
      <p:pic>
        <p:nvPicPr>
          <p:cNvPr id="86"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87"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0" y="703289"/>
            <a:ext cx="9144000" cy="1139407"/>
          </a:xfrm>
          <a:prstGeom prst="rect">
            <a:avLst/>
          </a:prstGeom>
        </p:spPr>
        <p:txBody>
          <a:bodyPr/>
          <a:lstStyle>
            <a:lvl1pPr marL="0" indent="0" algn="ctr">
              <a:spcBef>
                <a:spcPts val="400"/>
              </a:spcBef>
              <a:buSzTx/>
              <a:buNone/>
              <a:defRPr sz="2000" b="1">
                <a:latin typeface="Gotham"/>
                <a:ea typeface="Gotham"/>
                <a:cs typeface="Gotham"/>
                <a:sym typeface="Gotham"/>
              </a:defRPr>
            </a:lvl1pPr>
          </a:lstStyle>
          <a:p>
            <a:pPr lvl="0">
              <a:defRPr sz="1800" b="0"/>
            </a:pPr>
            <a:r>
              <a:rPr sz="2000" b="1"/>
              <a:t>501(c)(3) Nonprofits by Income Group and State, 2013</a:t>
            </a:r>
          </a:p>
        </p:txBody>
      </p:sp>
      <p:pic>
        <p:nvPicPr>
          <p:cNvPr id="92" name="image6.png" descr="Figure-28.png"/>
          <p:cNvPicPr/>
          <p:nvPr/>
        </p:nvPicPr>
        <p:blipFill>
          <a:blip r:embed="rId3">
            <a:extLst/>
          </a:blip>
          <a:stretch>
            <a:fillRect/>
          </a:stretch>
        </p:blipFill>
        <p:spPr>
          <a:xfrm>
            <a:off x="640999" y="1867014"/>
            <a:ext cx="7862002" cy="3439626"/>
          </a:xfrm>
          <a:prstGeom prst="rect">
            <a:avLst/>
          </a:prstGeom>
          <a:ln w="12700">
            <a:miter lim="400000"/>
          </a:ln>
        </p:spPr>
      </p:pic>
      <p:sp>
        <p:nvSpPr>
          <p:cNvPr id="93" name="Shape 93"/>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94" name="Shape 94"/>
          <p:cNvSpPr>
            <a:spLocks noGrp="1"/>
          </p:cNvSpPr>
          <p:nvPr>
            <p:ph type="title"/>
          </p:nvPr>
        </p:nvSpPr>
        <p:spPr>
          <a:xfrm>
            <a:off x="1" y="6554"/>
            <a:ext cx="9143998" cy="1345739"/>
          </a:xfrm>
          <a:prstGeom prst="rect">
            <a:avLst/>
          </a:prstGeom>
        </p:spPr>
        <p:txBody>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sz="4000" b="1" dirty="0">
                <a:solidFill>
                  <a:srgbClr val="FFFFFF"/>
                </a:solidFill>
              </a:rPr>
              <a:t>Nonprofits by </a:t>
            </a:r>
            <a:r>
              <a:rPr lang="en-US" sz="4000" b="1" dirty="0" smtClean="0">
                <a:solidFill>
                  <a:srgbClr val="FFFFFF"/>
                </a:solidFill>
              </a:rPr>
              <a:t>Revenue &amp; State</a:t>
            </a:r>
            <a:endParaRPr sz="4000" b="1" dirty="0">
              <a:solidFill>
                <a:srgbClr val="FFFFFF"/>
              </a:solidFill>
            </a:endParaRPr>
          </a:p>
        </p:txBody>
      </p:sp>
      <p:pic>
        <p:nvPicPr>
          <p:cNvPr id="95" name="image1.png" descr="Maryland.png"/>
          <p:cNvPicPr/>
          <p:nvPr/>
        </p:nvPicPr>
        <p:blipFill>
          <a:blip r:embed="rId4">
            <a:extLst/>
          </a:blip>
          <a:stretch>
            <a:fillRect/>
          </a:stretch>
        </p:blipFill>
        <p:spPr>
          <a:xfrm>
            <a:off x="228057" y="6019800"/>
            <a:ext cx="1448343" cy="609602"/>
          </a:xfrm>
          <a:prstGeom prst="rect">
            <a:avLst/>
          </a:prstGeom>
          <a:ln w="12700">
            <a:miter lim="400000"/>
          </a:ln>
        </p:spPr>
      </p:pic>
      <p:pic>
        <p:nvPicPr>
          <p:cNvPr id="96" name="image2.png" descr="Print_Color_Vertical.png"/>
          <p:cNvPicPr/>
          <p:nvPr/>
        </p:nvPicPr>
        <p:blipFill>
          <a:blip r:embed="rId5">
            <a:extLst/>
          </a:blip>
          <a:stretch>
            <a:fillRect/>
          </a:stretch>
        </p:blipFill>
        <p:spPr>
          <a:xfrm>
            <a:off x="7924800" y="6019800"/>
            <a:ext cx="1016003" cy="6096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0" y="6554"/>
            <a:ext cx="9144000" cy="1345739"/>
          </a:xfrm>
          <a:prstGeom prst="rect">
            <a:avLst/>
          </a:prstGeom>
          <a:solidFill>
            <a:srgbClr val="48123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0000"/>
                </a:solidFill>
              </a:defRPr>
            </a:pPr>
            <a:endParaRPr/>
          </a:p>
        </p:txBody>
      </p:sp>
      <p:sp>
        <p:nvSpPr>
          <p:cNvPr id="85" name="Shape 85"/>
          <p:cNvSpPr>
            <a:spLocks noGrp="1"/>
          </p:cNvSpPr>
          <p:nvPr>
            <p:ph type="title"/>
          </p:nvPr>
        </p:nvSpPr>
        <p:spPr>
          <a:xfrm>
            <a:off x="1" y="6554"/>
            <a:ext cx="9143998" cy="1345739"/>
          </a:xfrm>
          <a:prstGeom prst="rect">
            <a:avLst/>
          </a:prstGeom>
        </p:spPr>
        <p:txBody>
          <a:bodyPr>
            <a:normAutofit/>
          </a:bodyPr>
          <a:lstStyle>
            <a:lvl1pPr>
              <a:lnSpc>
                <a:spcPct val="80000"/>
              </a:lnSpc>
              <a:defRPr sz="4000" b="1">
                <a:solidFill>
                  <a:srgbClr val="FFFFFF"/>
                </a:solidFill>
                <a:latin typeface="Gotham"/>
                <a:ea typeface="Gotham"/>
                <a:cs typeface="Gotham"/>
                <a:sym typeface="Gotham"/>
              </a:defRPr>
            </a:lvl1pPr>
          </a:lstStyle>
          <a:p>
            <a:pPr lvl="0">
              <a:defRPr sz="1800" b="0">
                <a:solidFill>
                  <a:srgbClr val="000000"/>
                </a:solidFill>
              </a:defRPr>
            </a:pPr>
            <a:r>
              <a:rPr lang="en-US" sz="3600" b="1" dirty="0" smtClean="0">
                <a:solidFill>
                  <a:srgbClr val="FFFFFF"/>
                </a:solidFill>
              </a:rPr>
              <a:t>501(c)(3) </a:t>
            </a:r>
            <a:r>
              <a:rPr sz="3600" b="1" dirty="0" smtClean="0">
                <a:solidFill>
                  <a:srgbClr val="FFFFFF"/>
                </a:solidFill>
              </a:rPr>
              <a:t>Nonprofits b</a:t>
            </a:r>
            <a:r>
              <a:rPr lang="en-US" sz="3600" b="1" dirty="0" smtClean="0">
                <a:solidFill>
                  <a:srgbClr val="FFFFFF"/>
                </a:solidFill>
              </a:rPr>
              <a:t>y Revenue: </a:t>
            </a:r>
            <a:br>
              <a:rPr lang="en-US" sz="3600" b="1" dirty="0" smtClean="0">
                <a:solidFill>
                  <a:srgbClr val="FFFFFF"/>
                </a:solidFill>
              </a:rPr>
            </a:br>
            <a:r>
              <a:rPr lang="en-US" sz="3600" b="1" dirty="0" smtClean="0">
                <a:solidFill>
                  <a:srgbClr val="FFFFFF"/>
                </a:solidFill>
              </a:rPr>
              <a:t>Anne Arundel County vs. State, 2014</a:t>
            </a:r>
            <a:endParaRPr sz="3600" b="1" dirty="0">
              <a:solidFill>
                <a:srgbClr val="FFFFFF"/>
              </a:solidFill>
            </a:endParaRPr>
          </a:p>
        </p:txBody>
      </p:sp>
      <p:pic>
        <p:nvPicPr>
          <p:cNvPr id="86" name="image1.png" descr="Maryland.png"/>
          <p:cNvPicPr/>
          <p:nvPr/>
        </p:nvPicPr>
        <p:blipFill>
          <a:blip r:embed="rId3">
            <a:extLst/>
          </a:blip>
          <a:stretch>
            <a:fillRect/>
          </a:stretch>
        </p:blipFill>
        <p:spPr>
          <a:xfrm>
            <a:off x="228057" y="6019800"/>
            <a:ext cx="1448343" cy="609602"/>
          </a:xfrm>
          <a:prstGeom prst="rect">
            <a:avLst/>
          </a:prstGeom>
          <a:ln w="12700">
            <a:miter lim="400000"/>
          </a:ln>
        </p:spPr>
      </p:pic>
      <p:pic>
        <p:nvPicPr>
          <p:cNvPr id="87" name="image2.png" descr="Print_Color_Vertical.png"/>
          <p:cNvPicPr/>
          <p:nvPr/>
        </p:nvPicPr>
        <p:blipFill>
          <a:blip r:embed="rId4">
            <a:extLst/>
          </a:blip>
          <a:stretch>
            <a:fillRect/>
          </a:stretch>
        </p:blipFill>
        <p:spPr>
          <a:xfrm>
            <a:off x="7924800" y="6019800"/>
            <a:ext cx="1016003" cy="609600"/>
          </a:xfrm>
          <a:prstGeom prst="rect">
            <a:avLst/>
          </a:prstGeom>
          <a:ln w="12700">
            <a:miter lim="400000"/>
          </a:ln>
        </p:spPr>
      </p:pic>
      <p:graphicFrame>
        <p:nvGraphicFramePr>
          <p:cNvPr id="8" name="Chart 7"/>
          <p:cNvGraphicFramePr>
            <a:graphicFrameLocks/>
          </p:cNvGraphicFramePr>
          <p:nvPr>
            <p:extLst>
              <p:ext uri="{D42A27DB-BD31-4B8C-83A1-F6EECF244321}">
                <p14:modId xmlns:p14="http://schemas.microsoft.com/office/powerpoint/2010/main" val="306505981"/>
              </p:ext>
            </p:extLst>
          </p:nvPr>
        </p:nvGraphicFramePr>
        <p:xfrm>
          <a:off x="228057" y="1517904"/>
          <a:ext cx="8712746" cy="43417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19306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1275</TotalTime>
  <Words>2184</Words>
  <Application>Microsoft Office PowerPoint</Application>
  <PresentationFormat>On-screen Show (4:3)</PresentationFormat>
  <Paragraphs>134</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Arial</vt:lpstr>
      <vt:lpstr>Arial Black</vt:lpstr>
      <vt:lpstr>Calibri</vt:lpstr>
      <vt:lpstr>Gotham</vt:lpstr>
      <vt:lpstr>Helvetica</vt:lpstr>
      <vt:lpstr>Helvetica Neue</vt:lpstr>
      <vt:lpstr>Optima</vt:lpstr>
      <vt:lpstr>Rockwell Extra Bold</vt:lpstr>
      <vt:lpstr>ヒラギノ角ゴ ProN W3</vt:lpstr>
      <vt:lpstr>Default</vt:lpstr>
      <vt:lpstr>Nonprofits Count</vt:lpstr>
      <vt:lpstr>Overview</vt:lpstr>
      <vt:lpstr>Background</vt:lpstr>
      <vt:lpstr>Nonprofits by the Numbers</vt:lpstr>
      <vt:lpstr>Nonprofits by the Numbers:  Anne Arundel County, 2009 – 2014</vt:lpstr>
      <vt:lpstr>501(c)(3) Nonprofits by Field:  Anne Arundel County, 2014</vt:lpstr>
      <vt:lpstr>Nonprofits by Revenue</vt:lpstr>
      <vt:lpstr>Nonprofits by Revenue &amp; State</vt:lpstr>
      <vt:lpstr>501(c)(3) Nonprofits by Revenue:  Anne Arundel County vs. State, 2014</vt:lpstr>
      <vt:lpstr>Economic Impact: Employment</vt:lpstr>
      <vt:lpstr>Anne Arundel County  Employment, 2014</vt:lpstr>
      <vt:lpstr>Employment Comparisons</vt:lpstr>
      <vt:lpstr>Economic Impact: Wages</vt:lpstr>
      <vt:lpstr>Wages per Industry Comparisons</vt:lpstr>
      <vt:lpstr>Economic Impact: Expenditures</vt:lpstr>
      <vt:lpstr>Expenditures by Size and Field</vt:lpstr>
      <vt:lpstr>Philanthropy</vt:lpstr>
      <vt:lpstr>Volunteers</vt:lpstr>
      <vt:lpstr>Increased Demand for Services</vt:lpstr>
      <vt:lpstr>Increased Demand for Services</vt:lpstr>
      <vt:lpstr>Financial Challenges</vt:lpstr>
      <vt:lpstr>Cash Flow Challenges from Government Payment Delays</vt:lpstr>
      <vt:lpstr>Nonprofits Positive Signs of Economic Recovery</vt:lpstr>
      <vt:lpstr>Conclusions</vt:lpstr>
      <vt:lpstr>Conclusions</vt:lpstr>
      <vt:lpstr>Using Nonprofits Count  &amp; Other Resources</vt:lpstr>
      <vt:lpstr>Questions &amp; Answers</vt:lpstr>
      <vt:lpstr>To Learn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Nonprofits Count</dc:title>
  <dc:creator>Sawida</dc:creator>
  <cp:lastModifiedBy>Amy Francis </cp:lastModifiedBy>
  <cp:revision>93</cp:revision>
  <dcterms:modified xsi:type="dcterms:W3CDTF">2016-10-18T20:40:00Z</dcterms:modified>
</cp:coreProperties>
</file>